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11.png" ContentType="image/png"/>
  <Override PartName="/ppt/media/image5.jpeg" ContentType="image/jpeg"/>
  <Override PartName="/ppt/media/image7.png" ContentType="image/png"/>
  <Override PartName="/ppt/media/image6.png" ContentType="image/png"/>
  <Override PartName="/ppt/media/image8.png" ContentType="image/png"/>
  <Override PartName="/ppt/media/image9.jpeg" ContentType="image/jpeg"/>
  <Override PartName="/ppt/media/image10.png" ContentType="image/png"/>
  <Override PartName="/ppt/media/image12.png" ContentType="image/png"/>
  <Override PartName="/ppt/media/image13.jpeg" ContentType="image/jpeg"/>
  <Override PartName="/ppt/media/image19.png" ContentType="image/png"/>
  <Override PartName="/ppt/media/image14.png" ContentType="image/png"/>
  <Override PartName="/ppt/media/image15.jpeg" ContentType="image/jpeg"/>
  <Override PartName="/ppt/media/image16.png" ContentType="image/png"/>
  <Override PartName="/ppt/media/image17.png" ContentType="image/png"/>
  <Override PartName="/ppt/media/image18.png" ContentType="image/png"/>
  <Override PartName="/ppt/media/image20.png" ContentType="image/png"/>
  <Override PartName="/ppt/media/image21.jpeg" ContentType="image/jpeg"/>
  <Override PartName="/ppt/media/image22.jpeg" ContentType="image/jpeg"/>
  <Override PartName="/ppt/media/image23.png" ContentType="image/png"/>
  <Override PartName="/ppt/media/image24.png" ContentType="image/png"/>
  <Override PartName="/ppt/media/image25.jpeg" ContentType="image/jpeg"/>
  <Override PartName="/ppt/media/image26.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pt-BR" sz="1800" spc="-1" strike="noStrike">
                <a:solidFill>
                  <a:schemeClr val="dk1"/>
                </a:solidFill>
                <a:latin typeface="Calibri"/>
              </a:rPr>
              <a:t>Clique para mover o slide</a:t>
            </a:r>
            <a:endParaRPr b="0" lang="pt-BR" sz="1800" spc="-1" strike="noStrike">
              <a:solidFill>
                <a:schemeClr val="dk1"/>
              </a:solidFill>
              <a:latin typeface="Calibri"/>
            </a:endParaRPr>
          </a:p>
        </p:txBody>
      </p:sp>
      <p:sp>
        <p:nvSpPr>
          <p:cNvPr id="6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6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6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6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7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85A0B214-4FCB-4BF4-9C12-376355D33CC6}"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272880" y="1828800"/>
            <a:ext cx="8775360" cy="4936680"/>
          </a:xfrm>
          <a:prstGeom prst="rect">
            <a:avLst/>
          </a:prstGeom>
          <a:ln w="0">
            <a:noFill/>
          </a:ln>
        </p:spPr>
      </p:sp>
      <p:sp>
        <p:nvSpPr>
          <p:cNvPr id="207"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08" name="PlaceHolder 3"/>
          <p:cNvSpPr>
            <a:spLocks noGrp="1"/>
          </p:cNvSpPr>
          <p:nvPr>
            <p:ph type="sldNum" idx="4"/>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699320E4-C623-4244-A981-42E0CB1BC32C}"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272880" y="1828800"/>
            <a:ext cx="8775360" cy="4936680"/>
          </a:xfrm>
          <a:prstGeom prst="rect">
            <a:avLst/>
          </a:prstGeom>
          <a:ln w="0">
            <a:noFill/>
          </a:ln>
        </p:spPr>
      </p:sp>
      <p:sp>
        <p:nvSpPr>
          <p:cNvPr id="234"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35" name="PlaceHolder 3"/>
          <p:cNvSpPr>
            <a:spLocks noGrp="1"/>
          </p:cNvSpPr>
          <p:nvPr>
            <p:ph type="sldNum" idx="13"/>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1250B8B5-5905-4163-9498-B1C8C8254608}"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272880" y="1828800"/>
            <a:ext cx="8775360" cy="4936680"/>
          </a:xfrm>
          <a:prstGeom prst="rect">
            <a:avLst/>
          </a:prstGeom>
          <a:ln w="0">
            <a:noFill/>
          </a:ln>
        </p:spPr>
      </p:sp>
      <p:sp>
        <p:nvSpPr>
          <p:cNvPr id="237"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38" name="PlaceHolder 3"/>
          <p:cNvSpPr>
            <a:spLocks noGrp="1"/>
          </p:cNvSpPr>
          <p:nvPr>
            <p:ph type="sldNum" idx="14"/>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58D23650-BE81-4176-9A58-F1BD0CF01C7E}"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272880" y="1828800"/>
            <a:ext cx="8775360" cy="4936680"/>
          </a:xfrm>
          <a:prstGeom prst="rect">
            <a:avLst/>
          </a:prstGeom>
          <a:ln w="0">
            <a:noFill/>
          </a:ln>
        </p:spPr>
      </p:sp>
      <p:sp>
        <p:nvSpPr>
          <p:cNvPr id="240"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41" name="PlaceHolder 3"/>
          <p:cNvSpPr>
            <a:spLocks noGrp="1"/>
          </p:cNvSpPr>
          <p:nvPr>
            <p:ph type="sldNum" idx="15"/>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B10DC382-BC9D-4650-BDB6-A502B181A3F9}"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272880" y="1828800"/>
            <a:ext cx="8775360" cy="4936680"/>
          </a:xfrm>
          <a:prstGeom prst="rect">
            <a:avLst/>
          </a:prstGeom>
          <a:ln w="0">
            <a:noFill/>
          </a:ln>
        </p:spPr>
      </p:sp>
      <p:sp>
        <p:nvSpPr>
          <p:cNvPr id="243"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44" name="PlaceHolder 3"/>
          <p:cNvSpPr>
            <a:spLocks noGrp="1"/>
          </p:cNvSpPr>
          <p:nvPr>
            <p:ph type="sldNum" idx="16"/>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7B4DCC67-EE0B-4883-B821-8F3466CA6EB5}"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272880" y="1828800"/>
            <a:ext cx="8775360" cy="4936680"/>
          </a:xfrm>
          <a:prstGeom prst="rect">
            <a:avLst/>
          </a:prstGeom>
          <a:ln w="0">
            <a:noFill/>
          </a:ln>
        </p:spPr>
      </p:sp>
      <p:sp>
        <p:nvSpPr>
          <p:cNvPr id="210"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11" name="PlaceHolder 3"/>
          <p:cNvSpPr>
            <a:spLocks noGrp="1"/>
          </p:cNvSpPr>
          <p:nvPr>
            <p:ph type="sldNum" idx="5"/>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F15F05E1-06CF-4F98-A2E3-4D6A979A194E}"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272880" y="1828800"/>
            <a:ext cx="8775360" cy="4936680"/>
          </a:xfrm>
          <a:prstGeom prst="rect">
            <a:avLst/>
          </a:prstGeom>
          <a:ln w="0">
            <a:noFill/>
          </a:ln>
        </p:spPr>
      </p:sp>
      <p:sp>
        <p:nvSpPr>
          <p:cNvPr id="213"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14" name="PlaceHolder 3"/>
          <p:cNvSpPr>
            <a:spLocks noGrp="1"/>
          </p:cNvSpPr>
          <p:nvPr>
            <p:ph type="sldNum" idx="6"/>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62816677-F44C-4859-906A-D3DDBDC95ADC}"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272880" y="1828800"/>
            <a:ext cx="8775360" cy="4936680"/>
          </a:xfrm>
          <a:prstGeom prst="rect">
            <a:avLst/>
          </a:prstGeom>
          <a:ln w="0">
            <a:noFill/>
          </a:ln>
        </p:spPr>
      </p:sp>
      <p:sp>
        <p:nvSpPr>
          <p:cNvPr id="216"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17" name="PlaceHolder 3"/>
          <p:cNvSpPr>
            <a:spLocks noGrp="1"/>
          </p:cNvSpPr>
          <p:nvPr>
            <p:ph type="sldNum" idx="7"/>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36212D53-8B13-4FEC-8C92-EB2CC963D940}"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272880" y="1828800"/>
            <a:ext cx="8775360" cy="4936680"/>
          </a:xfrm>
          <a:prstGeom prst="rect">
            <a:avLst/>
          </a:prstGeom>
          <a:ln w="0">
            <a:noFill/>
          </a:ln>
        </p:spPr>
      </p:sp>
      <p:sp>
        <p:nvSpPr>
          <p:cNvPr id="219"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20" name="PlaceHolder 3"/>
          <p:cNvSpPr>
            <a:spLocks noGrp="1"/>
          </p:cNvSpPr>
          <p:nvPr>
            <p:ph type="sldNum" idx="8"/>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DC6C1C8D-8B20-433B-B0BC-6A112CDDA394}"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272880" y="1828800"/>
            <a:ext cx="8775360" cy="4936680"/>
          </a:xfrm>
          <a:prstGeom prst="rect">
            <a:avLst/>
          </a:prstGeom>
          <a:ln w="0">
            <a:noFill/>
          </a:ln>
        </p:spPr>
      </p:sp>
      <p:sp>
        <p:nvSpPr>
          <p:cNvPr id="222"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23" name="PlaceHolder 3"/>
          <p:cNvSpPr>
            <a:spLocks noGrp="1"/>
          </p:cNvSpPr>
          <p:nvPr>
            <p:ph type="sldNum" idx="9"/>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61370149-003C-4B45-B0EB-821BECB27CDF}"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272880" y="1828800"/>
            <a:ext cx="8775360" cy="4936680"/>
          </a:xfrm>
          <a:prstGeom prst="rect">
            <a:avLst/>
          </a:prstGeom>
          <a:ln w="0">
            <a:noFill/>
          </a:ln>
        </p:spPr>
      </p:sp>
      <p:sp>
        <p:nvSpPr>
          <p:cNvPr id="225"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26" name="PlaceHolder 3"/>
          <p:cNvSpPr>
            <a:spLocks noGrp="1"/>
          </p:cNvSpPr>
          <p:nvPr>
            <p:ph type="sldNum" idx="10"/>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B6D1EE00-1762-44CB-8551-77C014DC8111}"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272880" y="1828800"/>
            <a:ext cx="8775360" cy="4936680"/>
          </a:xfrm>
          <a:prstGeom prst="rect">
            <a:avLst/>
          </a:prstGeom>
          <a:ln w="0">
            <a:noFill/>
          </a:ln>
        </p:spPr>
      </p:sp>
      <p:sp>
        <p:nvSpPr>
          <p:cNvPr id="228"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29" name="PlaceHolder 3"/>
          <p:cNvSpPr>
            <a:spLocks noGrp="1"/>
          </p:cNvSpPr>
          <p:nvPr>
            <p:ph type="sldNum" idx="11"/>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0BBD4ABD-C521-4621-92CB-F0DC9F5D8642}"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272880" y="1828800"/>
            <a:ext cx="8775360" cy="4936680"/>
          </a:xfrm>
          <a:prstGeom prst="rect">
            <a:avLst/>
          </a:prstGeom>
          <a:ln w="0">
            <a:noFill/>
          </a:ln>
        </p:spPr>
      </p:sp>
      <p:sp>
        <p:nvSpPr>
          <p:cNvPr id="231" name="PlaceHolder 2"/>
          <p:cNvSpPr>
            <a:spLocks noGrp="1"/>
          </p:cNvSpPr>
          <p:nvPr>
            <p:ph type="body"/>
          </p:nvPr>
        </p:nvSpPr>
        <p:spPr>
          <a:xfrm>
            <a:off x="822240" y="7040520"/>
            <a:ext cx="6584760" cy="576072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232" name="PlaceHolder 3"/>
          <p:cNvSpPr>
            <a:spLocks noGrp="1"/>
          </p:cNvSpPr>
          <p:nvPr>
            <p:ph type="sldNum" idx="12"/>
          </p:nvPr>
        </p:nvSpPr>
        <p:spPr>
          <a:xfrm>
            <a:off x="4660920" y="13897080"/>
            <a:ext cx="3566880" cy="73296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6CC163E6-BA69-4C99-A31E-BDFAB36A59AA}" type="slidenum">
              <a:rPr b="0" lang="en-US"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30040" cy="8229240"/>
          </a:xfrm>
          <a:prstGeom prst="rect">
            <a:avLst/>
          </a:prstGeom>
          <a:ln w="0">
            <a:noFill/>
          </a:ln>
        </p:spPr>
      </p:pic>
      <p:sp>
        <p:nvSpPr>
          <p:cNvPr id="41" name="Shape 0"/>
          <p:cNvSpPr/>
          <p:nvPr/>
        </p:nvSpPr>
        <p:spPr>
          <a:xfrm>
            <a:off x="0" y="0"/>
            <a:ext cx="14630040" cy="823140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4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 name="Image 0" descr="preencoded.png"/>
          <p:cNvPicPr/>
          <p:nvPr/>
        </p:nvPicPr>
        <p:blipFill>
          <a:blip r:embed="rId2"/>
          <a:stretch/>
        </p:blipFill>
        <p:spPr>
          <a:xfrm>
            <a:off x="0" y="0"/>
            <a:ext cx="14630040" cy="8229240"/>
          </a:xfrm>
          <a:prstGeom prst="rect">
            <a:avLst/>
          </a:prstGeom>
          <a:ln w="0">
            <a:noFill/>
          </a:ln>
        </p:spPr>
      </p:pic>
      <p:sp>
        <p:nvSpPr>
          <p:cNvPr id="46" name="Shape 0"/>
          <p:cNvSpPr/>
          <p:nvPr/>
        </p:nvSpPr>
        <p:spPr>
          <a:xfrm>
            <a:off x="0" y="0"/>
            <a:ext cx="14630040" cy="823572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4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 name="Image 0" descr="preencoded.png"/>
          <p:cNvPicPr/>
          <p:nvPr/>
        </p:nvPicPr>
        <p:blipFill>
          <a:blip r:embed="rId2"/>
          <a:stretch/>
        </p:blipFill>
        <p:spPr>
          <a:xfrm>
            <a:off x="0" y="0"/>
            <a:ext cx="14630040" cy="8229240"/>
          </a:xfrm>
          <a:prstGeom prst="rect">
            <a:avLst/>
          </a:prstGeom>
          <a:ln w="0">
            <a:noFill/>
          </a:ln>
        </p:spPr>
      </p:pic>
      <p:sp>
        <p:nvSpPr>
          <p:cNvPr id="5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5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 name="Image 0" descr="preencoded.png"/>
          <p:cNvPicPr/>
          <p:nvPr/>
        </p:nvPicPr>
        <p:blipFill>
          <a:blip r:embed="rId2"/>
          <a:stretch/>
        </p:blipFill>
        <p:spPr>
          <a:xfrm>
            <a:off x="0" y="0"/>
            <a:ext cx="14630040" cy="8229240"/>
          </a:xfrm>
          <a:prstGeom prst="rect">
            <a:avLst/>
          </a:prstGeom>
          <a:ln w="0">
            <a:noFill/>
          </a:ln>
        </p:spPr>
      </p:pic>
      <p:sp>
        <p:nvSpPr>
          <p:cNvPr id="56"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5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0" name="Image 0" descr="preencoded.png"/>
          <p:cNvPicPr/>
          <p:nvPr/>
        </p:nvPicPr>
        <p:blipFill>
          <a:blip r:embed="rId2"/>
          <a:stretch/>
        </p:blipFill>
        <p:spPr>
          <a:xfrm>
            <a:off x="0" y="0"/>
            <a:ext cx="14630040" cy="8229240"/>
          </a:xfrm>
          <a:prstGeom prst="rect">
            <a:avLst/>
          </a:prstGeom>
          <a:ln w="0">
            <a:noFill/>
          </a:ln>
        </p:spPr>
      </p:pic>
      <p:sp>
        <p:nvSpPr>
          <p:cNvPr id="6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6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7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ln w="0">
            <a:noFill/>
          </a:ln>
        </p:spPr>
      </p:pic>
      <p:sp>
        <p:nvSpPr>
          <p:cNvPr id="6"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ln w="0">
            <a:noFill/>
          </a:ln>
        </p:spPr>
      </p:pic>
      <p:sp>
        <p:nvSpPr>
          <p:cNvPr id="1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30040" cy="8229240"/>
          </a:xfrm>
          <a:prstGeom prst="rect">
            <a:avLst/>
          </a:prstGeom>
          <a:ln w="0">
            <a:noFill/>
          </a:ln>
        </p:spPr>
      </p:pic>
      <p:sp>
        <p:nvSpPr>
          <p:cNvPr id="16"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30040" cy="8229240"/>
          </a:xfrm>
          <a:prstGeom prst="rect">
            <a:avLst/>
          </a:prstGeom>
          <a:ln w="0">
            <a:noFill/>
          </a:ln>
        </p:spPr>
      </p:pic>
      <p:sp>
        <p:nvSpPr>
          <p:cNvPr id="36" name="Shape 0"/>
          <p:cNvSpPr/>
          <p:nvPr/>
        </p:nvSpPr>
        <p:spPr>
          <a:xfrm>
            <a:off x="0" y="0"/>
            <a:ext cx="14630040" cy="8229240"/>
          </a:xfrm>
          <a:prstGeom prst="rect">
            <a:avLst/>
          </a:prstGeom>
          <a:solidFill>
            <a:srgbClr val="436080"/>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pic>
        <p:nvPicPr>
          <p:cNvPr id="3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chemeClr val="dk1"/>
                </a:solidFill>
                <a:latin typeface="Calibri"/>
              </a:rPr>
              <a:t>Clique para editar o formato de texto dos tópicos</a:t>
            </a:r>
            <a:endParaRPr b="0" lang="pt-BR"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chemeClr val="dk1"/>
                </a:solidFill>
                <a:latin typeface="Calibri"/>
              </a:rPr>
              <a:t>2.º nível de tópicos</a:t>
            </a:r>
            <a:endParaRPr b="0" lang="pt-BR"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chemeClr val="dk1"/>
                </a:solidFill>
                <a:latin typeface="Calibri"/>
              </a:rPr>
              <a:t>3.º nível de tópicos</a:t>
            </a:r>
            <a:endParaRPr b="0" lang="pt-BR"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chemeClr val="dk1"/>
                </a:solidFill>
                <a:latin typeface="Calibri"/>
              </a:rPr>
              <a:t>4.º nível de tópicos</a:t>
            </a:r>
            <a:endParaRPr b="0" lang="pt-BR"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7.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5.jpe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www.youtube.com/watch?v=rMIrSAxSknM" TargetMode="External"/><Relationship Id="rId2" Type="http://schemas.openxmlformats.org/officeDocument/2006/relationships/image" Target="../media/image24.png"/><Relationship Id="rId3" Type="http://schemas.openxmlformats.org/officeDocument/2006/relationships/image" Target="../media/image15.jpeg"/><Relationship Id="rId4" Type="http://schemas.openxmlformats.org/officeDocument/2006/relationships/slideLayout" Target="../slideLayouts/slideLayout4.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6.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mundoeducacao.uol.com.br/literatura/literatura-negra.htm" TargetMode="External"/><Relationship Id="rId2"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9.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4.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slideLayout" Target="../slideLayouts/slideLayout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slideLayout" Target="../slideLayouts/slideLayout2.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10.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slideLayout" Target="../slideLayouts/slideLayout11.xml"/><Relationship Id="rId9"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Image 0" descr="preencoded.png"/>
          <p:cNvPicPr/>
          <p:nvPr/>
        </p:nvPicPr>
        <p:blipFill>
          <a:blip r:embed="rId1"/>
          <a:stretch/>
        </p:blipFill>
        <p:spPr>
          <a:xfrm>
            <a:off x="9144000" y="0"/>
            <a:ext cx="5486040" cy="8229240"/>
          </a:xfrm>
          <a:prstGeom prst="rect">
            <a:avLst/>
          </a:prstGeom>
          <a:ln w="0">
            <a:noFill/>
          </a:ln>
        </p:spPr>
      </p:pic>
      <p:pic>
        <p:nvPicPr>
          <p:cNvPr id="72" name="Image 1" descr="preencoded.png"/>
          <p:cNvPicPr/>
          <p:nvPr/>
        </p:nvPicPr>
        <p:blipFill>
          <a:blip r:embed="rId2"/>
          <a:stretch/>
        </p:blipFill>
        <p:spPr>
          <a:xfrm>
            <a:off x="9427320" y="2475000"/>
            <a:ext cx="4919040" cy="3279240"/>
          </a:xfrm>
          <a:prstGeom prst="rect">
            <a:avLst/>
          </a:prstGeom>
          <a:ln w="0">
            <a:noFill/>
          </a:ln>
        </p:spPr>
      </p:pic>
      <p:sp>
        <p:nvSpPr>
          <p:cNvPr id="73" name="Text 0"/>
          <p:cNvSpPr/>
          <p:nvPr/>
        </p:nvSpPr>
        <p:spPr>
          <a:xfrm>
            <a:off x="793800" y="2784960"/>
            <a:ext cx="7556040" cy="1956240"/>
          </a:xfrm>
          <a:prstGeom prst="rect">
            <a:avLst/>
          </a:prstGeom>
          <a:noFill/>
          <a:ln w="0">
            <a:noFill/>
          </a:ln>
        </p:spPr>
        <p:style>
          <a:lnRef idx="0"/>
          <a:fillRef idx="0"/>
          <a:effectRef idx="0"/>
          <a:fontRef idx="minor"/>
        </p:style>
        <p:txBody>
          <a:bodyPr lIns="0" rIns="0" tIns="0" bIns="0" anchor="t">
            <a:noAutofit/>
          </a:bodyPr>
          <a:p>
            <a:pPr defTabSz="914400">
              <a:lnSpc>
                <a:spcPts val="7699"/>
              </a:lnSpc>
              <a:tabLst>
                <a:tab algn="l" pos="0"/>
              </a:tabLst>
            </a:pPr>
            <a:r>
              <a:rPr b="1" lang="en-US" sz="6150" spc="-1" strike="noStrike">
                <a:solidFill>
                  <a:srgbClr val="ffffff"/>
                </a:solidFill>
                <a:latin typeface="Inter"/>
                <a:ea typeface="Inter"/>
              </a:rPr>
              <a:t>Brasil Literatura Negra Brasileira </a:t>
            </a:r>
            <a:endParaRPr b="0" lang="pt-BR" sz="6150" spc="-1" strike="noStrike">
              <a:solidFill>
                <a:srgbClr val="000000"/>
              </a:solidFill>
              <a:latin typeface="Arial"/>
            </a:endParaRPr>
          </a:p>
        </p:txBody>
      </p:sp>
      <p:sp>
        <p:nvSpPr>
          <p:cNvPr id="74" name="Text 1"/>
          <p:cNvSpPr/>
          <p:nvPr/>
        </p:nvSpPr>
        <p:spPr>
          <a:xfrm>
            <a:off x="793800" y="5081760"/>
            <a:ext cx="7556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sp>
        <p:nvSpPr>
          <p:cNvPr id="75" name="CaixaDeTexto 5"/>
          <p:cNvSpPr/>
          <p:nvPr/>
        </p:nvSpPr>
        <p:spPr>
          <a:xfrm flipV="1" rot="10800000">
            <a:off x="3891960" y="6167160"/>
            <a:ext cx="3543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1800" spc="-1" strike="noStrike">
                <a:solidFill>
                  <a:schemeClr val="lt1"/>
                </a:solidFill>
                <a:latin typeface="Calibri"/>
              </a:rPr>
              <a:t> </a:t>
            </a:r>
            <a:r>
              <a:rPr b="1" lang="pt-BR" sz="1800" spc="-1" strike="noStrike">
                <a:solidFill>
                  <a:schemeClr val="lt1"/>
                </a:solidFill>
                <a:latin typeface="Calibri"/>
              </a:rPr>
              <a:t>IFRN /Campus Nova Cruz </a:t>
            </a:r>
            <a:endParaRPr b="0" lang="pt-BR" sz="1800" spc="-1" strike="noStrike">
              <a:solidFill>
                <a:srgbClr val="000000"/>
              </a:solidFill>
              <a:latin typeface="Arial"/>
            </a:endParaRPr>
          </a:p>
        </p:txBody>
      </p:sp>
      <p:sp>
        <p:nvSpPr>
          <p:cNvPr id="76" name="CaixaDeTexto 6"/>
          <p:cNvSpPr/>
          <p:nvPr/>
        </p:nvSpPr>
        <p:spPr>
          <a:xfrm>
            <a:off x="621000" y="7288560"/>
            <a:ext cx="56703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1800" spc="-1" strike="noStrike">
                <a:solidFill>
                  <a:schemeClr val="lt1"/>
                </a:solidFill>
                <a:latin typeface="Calibri"/>
              </a:rPr>
              <a:t>Alunas: Maria José ,Maria Clara,Maria de Fátima</a:t>
            </a:r>
            <a:r>
              <a:rPr b="0" lang="pt-BR" sz="1800" spc="-1" strike="noStrike">
                <a:solidFill>
                  <a:schemeClr val="dk1"/>
                </a:solidFill>
                <a:latin typeface="Calibri"/>
              </a:rPr>
              <a:t> .</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Image 0" descr="preencoded.png"/>
          <p:cNvPicPr/>
          <p:nvPr/>
        </p:nvPicPr>
        <p:blipFill>
          <a:blip r:embed="rId1"/>
          <a:stretch/>
        </p:blipFill>
        <p:spPr>
          <a:xfrm>
            <a:off x="5001840" y="586800"/>
            <a:ext cx="4626000" cy="4220640"/>
          </a:xfrm>
          <a:prstGeom prst="rect">
            <a:avLst/>
          </a:prstGeom>
          <a:ln w="0">
            <a:noFill/>
          </a:ln>
        </p:spPr>
      </p:pic>
      <p:sp>
        <p:nvSpPr>
          <p:cNvPr id="171" name="Text 0"/>
          <p:cNvSpPr/>
          <p:nvPr/>
        </p:nvSpPr>
        <p:spPr>
          <a:xfrm>
            <a:off x="481680" y="5014440"/>
            <a:ext cx="13092840" cy="429840"/>
          </a:xfrm>
          <a:prstGeom prst="rect">
            <a:avLst/>
          </a:prstGeom>
          <a:noFill/>
          <a:ln w="0">
            <a:noFill/>
          </a:ln>
        </p:spPr>
        <p:style>
          <a:lnRef idx="0"/>
          <a:fillRef idx="0"/>
          <a:effectRef idx="0"/>
          <a:fontRef idx="minor"/>
        </p:style>
        <p:txBody>
          <a:bodyPr wrap="none" lIns="0" rIns="0" tIns="0" bIns="0" anchor="t">
            <a:noAutofit/>
          </a:bodyPr>
          <a:p>
            <a:pPr defTabSz="914400">
              <a:lnSpc>
                <a:spcPts val="3351"/>
              </a:lnSpc>
              <a:tabLst>
                <a:tab algn="l" pos="0"/>
              </a:tabLst>
            </a:pPr>
            <a:r>
              <a:rPr b="1" lang="en-US" sz="2700" spc="-1" strike="noStrike">
                <a:solidFill>
                  <a:srgbClr val="ffffff"/>
                </a:solidFill>
                <a:latin typeface="Inter"/>
                <a:ea typeface="Inter"/>
              </a:rPr>
              <a:t>A Escravidão e a Abolição: Um Marco na História da Literatura Negra Brasileira</a:t>
            </a:r>
            <a:endParaRPr b="0" lang="pt-BR" sz="2700" spc="-1" strike="noStrike">
              <a:solidFill>
                <a:srgbClr val="000000"/>
              </a:solidFill>
              <a:latin typeface="Arial"/>
            </a:endParaRPr>
          </a:p>
        </p:txBody>
      </p:sp>
      <p:sp>
        <p:nvSpPr>
          <p:cNvPr id="172" name="Shape 1"/>
          <p:cNvSpPr/>
          <p:nvPr/>
        </p:nvSpPr>
        <p:spPr>
          <a:xfrm>
            <a:off x="481680" y="5650920"/>
            <a:ext cx="13666680" cy="1616400"/>
          </a:xfrm>
          <a:prstGeom prst="roundRect">
            <a:avLst>
              <a:gd name="adj" fmla="val 3576"/>
            </a:avLst>
          </a:prstGeom>
          <a:noFill/>
          <a:ln w="7620">
            <a:solidFill>
              <a:srgbClr val="ffffff">
                <a:alpha val="24000"/>
              </a:srgbClr>
            </a:solidFill>
            <a:round/>
          </a:ln>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73" name="Shape 2"/>
          <p:cNvSpPr/>
          <p:nvPr/>
        </p:nvSpPr>
        <p:spPr>
          <a:xfrm>
            <a:off x="489240" y="5658480"/>
            <a:ext cx="13651200" cy="3999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74" name="Text 3"/>
          <p:cNvSpPr/>
          <p:nvPr/>
        </p:nvSpPr>
        <p:spPr>
          <a:xfrm>
            <a:off x="627120" y="574848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Período</a:t>
            </a:r>
            <a:endParaRPr b="0" lang="pt-BR" sz="1050" spc="-1" strike="noStrike">
              <a:solidFill>
                <a:srgbClr val="000000"/>
              </a:solidFill>
              <a:latin typeface="Arial"/>
            </a:endParaRPr>
          </a:p>
        </p:txBody>
      </p:sp>
      <p:sp>
        <p:nvSpPr>
          <p:cNvPr id="175" name="Text 4"/>
          <p:cNvSpPr/>
          <p:nvPr/>
        </p:nvSpPr>
        <p:spPr>
          <a:xfrm>
            <a:off x="7456680" y="574848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Características</a:t>
            </a:r>
            <a:endParaRPr b="0" lang="pt-BR" sz="1050" spc="-1" strike="noStrike">
              <a:solidFill>
                <a:srgbClr val="000000"/>
              </a:solidFill>
              <a:latin typeface="Arial"/>
            </a:endParaRPr>
          </a:p>
        </p:txBody>
      </p:sp>
      <p:sp>
        <p:nvSpPr>
          <p:cNvPr id="176" name="Shape 5"/>
          <p:cNvSpPr/>
          <p:nvPr/>
        </p:nvSpPr>
        <p:spPr>
          <a:xfrm>
            <a:off x="489240" y="6058800"/>
            <a:ext cx="13651200" cy="3999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77" name="Text 6"/>
          <p:cNvSpPr/>
          <p:nvPr/>
        </p:nvSpPr>
        <p:spPr>
          <a:xfrm>
            <a:off x="627120" y="614916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1500-1888</a:t>
            </a:r>
            <a:endParaRPr b="0" lang="pt-BR" sz="1050" spc="-1" strike="noStrike">
              <a:solidFill>
                <a:srgbClr val="000000"/>
              </a:solidFill>
              <a:latin typeface="Arial"/>
            </a:endParaRPr>
          </a:p>
        </p:txBody>
      </p:sp>
      <p:sp>
        <p:nvSpPr>
          <p:cNvPr id="178" name="Text 7"/>
          <p:cNvSpPr/>
          <p:nvPr/>
        </p:nvSpPr>
        <p:spPr>
          <a:xfrm>
            <a:off x="7456680" y="614916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Escravidão e a exploração do trabalho forçado de africanos e seus descendentes.</a:t>
            </a:r>
            <a:endParaRPr b="0" lang="pt-BR" sz="1050" spc="-1" strike="noStrike">
              <a:solidFill>
                <a:srgbClr val="000000"/>
              </a:solidFill>
              <a:latin typeface="Arial"/>
            </a:endParaRPr>
          </a:p>
        </p:txBody>
      </p:sp>
      <p:sp>
        <p:nvSpPr>
          <p:cNvPr id="179" name="Shape 8"/>
          <p:cNvSpPr/>
          <p:nvPr/>
        </p:nvSpPr>
        <p:spPr>
          <a:xfrm>
            <a:off x="489240" y="6459120"/>
            <a:ext cx="13651200" cy="3999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80" name="Text 9"/>
          <p:cNvSpPr/>
          <p:nvPr/>
        </p:nvSpPr>
        <p:spPr>
          <a:xfrm>
            <a:off x="627120" y="654948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1888</a:t>
            </a:r>
            <a:endParaRPr b="0" lang="pt-BR" sz="1050" spc="-1" strike="noStrike">
              <a:solidFill>
                <a:srgbClr val="000000"/>
              </a:solidFill>
              <a:latin typeface="Arial"/>
            </a:endParaRPr>
          </a:p>
        </p:txBody>
      </p:sp>
      <p:sp>
        <p:nvSpPr>
          <p:cNvPr id="181" name="Text 10"/>
          <p:cNvSpPr/>
          <p:nvPr/>
        </p:nvSpPr>
        <p:spPr>
          <a:xfrm>
            <a:off x="7456680" y="654948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Abolição da escravidão no Brasil, mas com desigualdades sociais persistentes.</a:t>
            </a:r>
            <a:endParaRPr b="0" lang="pt-BR" sz="1050" spc="-1" strike="noStrike">
              <a:solidFill>
                <a:srgbClr val="000000"/>
              </a:solidFill>
              <a:latin typeface="Arial"/>
            </a:endParaRPr>
          </a:p>
        </p:txBody>
      </p:sp>
      <p:sp>
        <p:nvSpPr>
          <p:cNvPr id="182" name="Shape 11"/>
          <p:cNvSpPr/>
          <p:nvPr/>
        </p:nvSpPr>
        <p:spPr>
          <a:xfrm>
            <a:off x="489240" y="6859800"/>
            <a:ext cx="13651200" cy="3999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83" name="Text 12"/>
          <p:cNvSpPr/>
          <p:nvPr/>
        </p:nvSpPr>
        <p:spPr>
          <a:xfrm>
            <a:off x="627120" y="694980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Pós-Abolição</a:t>
            </a:r>
            <a:endParaRPr b="0" lang="pt-BR" sz="1050" spc="-1" strike="noStrike">
              <a:solidFill>
                <a:srgbClr val="000000"/>
              </a:solidFill>
              <a:latin typeface="Arial"/>
            </a:endParaRPr>
          </a:p>
        </p:txBody>
      </p:sp>
      <p:sp>
        <p:nvSpPr>
          <p:cNvPr id="184" name="Text 13"/>
          <p:cNvSpPr/>
          <p:nvPr/>
        </p:nvSpPr>
        <p:spPr>
          <a:xfrm>
            <a:off x="7456680" y="6949800"/>
            <a:ext cx="654624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r>
              <a:rPr b="0" lang="en-US" sz="1050" spc="-1" strike="noStrike">
                <a:solidFill>
                  <a:srgbClr val="e5e0df"/>
                </a:solidFill>
                <a:latin typeface="Inter"/>
                <a:ea typeface="Inter"/>
              </a:rPr>
              <a:t>Resistência e luta por direitos sociais e igualdade para a população negra.</a:t>
            </a:r>
            <a:endParaRPr b="0" lang="pt-BR" sz="1050" spc="-1" strike="noStrike">
              <a:solidFill>
                <a:srgbClr val="000000"/>
              </a:solidFill>
              <a:latin typeface="Arial"/>
            </a:endParaRPr>
          </a:p>
        </p:txBody>
      </p:sp>
      <p:sp>
        <p:nvSpPr>
          <p:cNvPr id="185" name="Text 14"/>
          <p:cNvSpPr/>
          <p:nvPr/>
        </p:nvSpPr>
        <p:spPr>
          <a:xfrm>
            <a:off x="481680" y="7422480"/>
            <a:ext cx="13666680" cy="219960"/>
          </a:xfrm>
          <a:prstGeom prst="rect">
            <a:avLst/>
          </a:prstGeom>
          <a:noFill/>
          <a:ln w="0">
            <a:noFill/>
          </a:ln>
        </p:spPr>
        <p:style>
          <a:lnRef idx="0"/>
          <a:fillRef idx="0"/>
          <a:effectRef idx="0"/>
          <a:fontRef idx="minor"/>
        </p:style>
        <p:txBody>
          <a:bodyPr wrap="none" lIns="0" rIns="0" tIns="0" bIns="0" anchor="t">
            <a:noAutofit/>
          </a:bodyPr>
          <a:p>
            <a:pPr defTabSz="914400">
              <a:lnSpc>
                <a:spcPts val="1701"/>
              </a:lnSpc>
              <a:tabLst>
                <a:tab algn="l" pos="0"/>
              </a:tabLst>
            </a:pPr>
            <a:endParaRPr b="0" lang="en-US" sz="1050" spc="-1" strike="noStrike">
              <a:solidFill>
                <a:schemeClr val="dk1"/>
              </a:solidFill>
              <a:latin typeface="Calibri"/>
            </a:endParaRPr>
          </a:p>
        </p:txBody>
      </p:sp>
      <p:pic>
        <p:nvPicPr>
          <p:cNvPr id="186" name="Imagem 17" descr=""/>
          <p:cNvPicPr/>
          <p:nvPr/>
        </p:nvPicPr>
        <p:blipFill>
          <a:blip r:embed="rId2"/>
          <a:stretch/>
        </p:blipFill>
        <p:spPr>
          <a:xfrm>
            <a:off x="12574800" y="7797240"/>
            <a:ext cx="1999800" cy="4474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Image 0" descr="preencoded.png">
            <a:hlinkClick r:id="rId1"/>
          </p:cNvPr>
          <p:cNvPicPr/>
          <p:nvPr/>
        </p:nvPicPr>
        <p:blipFill>
          <a:blip r:embed="rId2"/>
          <a:stretch/>
        </p:blipFill>
        <p:spPr>
          <a:xfrm>
            <a:off x="793800" y="2097000"/>
            <a:ext cx="13042440" cy="2283120"/>
          </a:xfrm>
          <a:prstGeom prst="rect">
            <a:avLst/>
          </a:prstGeom>
          <a:ln w="0">
            <a:noFill/>
          </a:ln>
        </p:spPr>
      </p:pic>
      <p:sp>
        <p:nvSpPr>
          <p:cNvPr id="188" name="Text 0"/>
          <p:cNvSpPr/>
          <p:nvPr/>
        </p:nvSpPr>
        <p:spPr>
          <a:xfrm>
            <a:off x="793800" y="4720680"/>
            <a:ext cx="5670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pc="-1" strike="noStrike">
                <a:solidFill>
                  <a:srgbClr val="ffffff"/>
                </a:solidFill>
                <a:latin typeface="Inter"/>
                <a:ea typeface="Inter"/>
              </a:rPr>
              <a:t>  </a:t>
            </a:r>
            <a:endParaRPr b="0" lang="pt-BR" sz="4450" spc="-1" strike="noStrike">
              <a:solidFill>
                <a:srgbClr val="000000"/>
              </a:solidFill>
              <a:latin typeface="Arial"/>
            </a:endParaRPr>
          </a:p>
        </p:txBody>
      </p:sp>
      <p:sp>
        <p:nvSpPr>
          <p:cNvPr id="189" name="Text 1"/>
          <p:cNvSpPr/>
          <p:nvPr/>
        </p:nvSpPr>
        <p:spPr>
          <a:xfrm>
            <a:off x="793800" y="5769720"/>
            <a:ext cx="130424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pic>
        <p:nvPicPr>
          <p:cNvPr id="190" name="Imagem 4" descr=""/>
          <p:cNvPicPr/>
          <p:nvPr/>
        </p:nvPicPr>
        <p:blipFill>
          <a:blip r:embed="rId3"/>
          <a:stretch/>
        </p:blipFill>
        <p:spPr>
          <a:xfrm>
            <a:off x="10612440" y="7342560"/>
            <a:ext cx="4017600" cy="886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 0"/>
          <p:cNvSpPr/>
          <p:nvPr/>
        </p:nvSpPr>
        <p:spPr>
          <a:xfrm>
            <a:off x="1480320" y="2601360"/>
            <a:ext cx="3402000" cy="1325520"/>
          </a:xfrm>
          <a:prstGeom prst="rect">
            <a:avLst/>
          </a:prstGeom>
          <a:noFill/>
          <a:ln w="0">
            <a:noFill/>
          </a:ln>
        </p:spPr>
        <p:style>
          <a:lnRef idx="0"/>
          <a:fillRef idx="0"/>
          <a:effectRef idx="0"/>
          <a:fontRef idx="minor"/>
        </p:style>
        <p:txBody>
          <a:bodyPr wrap="none" lIns="0" rIns="0" tIns="0" bIns="0" anchor="t">
            <a:noAutofit/>
          </a:bodyPr>
          <a:p>
            <a:pPr defTabSz="914400">
              <a:lnSpc>
                <a:spcPts val="3300"/>
              </a:lnSpc>
              <a:tabLst>
                <a:tab algn="l" pos="0"/>
              </a:tabLst>
            </a:pPr>
            <a:r>
              <a:rPr b="1" lang="en-US" sz="2650" spc="-1" strike="noStrike">
                <a:solidFill>
                  <a:srgbClr val="ffffff"/>
                </a:solidFill>
                <a:latin typeface="Inter"/>
                <a:ea typeface="Inter"/>
              </a:rPr>
              <a:t> </a:t>
            </a:r>
            <a:r>
              <a:rPr b="1" lang="pt-BR" sz="2650" spc="-1" strike="noStrike">
                <a:solidFill>
                  <a:srgbClr val="ffffff"/>
                </a:solidFill>
                <a:latin typeface="Inter"/>
                <a:ea typeface="Inter"/>
              </a:rPr>
              <a:t>Contextualização da época</a:t>
            </a:r>
            <a:endParaRPr b="0" lang="pt-BR" sz="2650" spc="-1" strike="noStrike">
              <a:solidFill>
                <a:srgbClr val="000000"/>
              </a:solidFill>
              <a:latin typeface="Arial"/>
            </a:endParaRPr>
          </a:p>
        </p:txBody>
      </p:sp>
      <p:sp>
        <p:nvSpPr>
          <p:cNvPr id="192" name="Text 1"/>
          <p:cNvSpPr/>
          <p:nvPr/>
        </p:nvSpPr>
        <p:spPr>
          <a:xfrm>
            <a:off x="793800" y="1785240"/>
            <a:ext cx="7000200" cy="56502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sp>
        <p:nvSpPr>
          <p:cNvPr id="193" name="Text 2"/>
          <p:cNvSpPr/>
          <p:nvPr/>
        </p:nvSpPr>
        <p:spPr>
          <a:xfrm>
            <a:off x="793800" y="1354680"/>
            <a:ext cx="13042440" cy="392616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sp>
        <p:nvSpPr>
          <p:cNvPr id="194" name="Text 3"/>
          <p:cNvSpPr/>
          <p:nvPr/>
        </p:nvSpPr>
        <p:spPr>
          <a:xfrm>
            <a:off x="1480320" y="4636440"/>
            <a:ext cx="12355920" cy="8730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sp>
        <p:nvSpPr>
          <p:cNvPr id="195" name="Text 4"/>
          <p:cNvSpPr/>
          <p:nvPr/>
        </p:nvSpPr>
        <p:spPr>
          <a:xfrm flipV="1" rot="10800000">
            <a:off x="1309320" y="1785240"/>
            <a:ext cx="6750720" cy="521964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750" spc="-1" strike="noStrike">
              <a:solidFill>
                <a:schemeClr val="dk1"/>
              </a:solidFill>
              <a:latin typeface="Calibri"/>
            </a:endParaRPr>
          </a:p>
        </p:txBody>
      </p:sp>
      <p:pic>
        <p:nvPicPr>
          <p:cNvPr id="196" name="Imagem 7" descr=""/>
          <p:cNvPicPr/>
          <p:nvPr/>
        </p:nvPicPr>
        <p:blipFill>
          <a:blip r:embed="rId1"/>
          <a:stretch/>
        </p:blipFill>
        <p:spPr>
          <a:xfrm>
            <a:off x="12630240" y="7753320"/>
            <a:ext cx="1999800" cy="475920"/>
          </a:xfrm>
          <a:prstGeom prst="rect">
            <a:avLst/>
          </a:prstGeom>
          <a:ln w="0">
            <a:noFill/>
          </a:ln>
        </p:spPr>
      </p:pic>
      <p:sp>
        <p:nvSpPr>
          <p:cNvPr id="197" name="CaixaDeTexto 11"/>
          <p:cNvSpPr/>
          <p:nvPr/>
        </p:nvSpPr>
        <p:spPr>
          <a:xfrm>
            <a:off x="2177280" y="3472560"/>
            <a:ext cx="822924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1400" spc="-1" strike="noStrike">
                <a:solidFill>
                  <a:schemeClr val="lt1"/>
                </a:solidFill>
                <a:latin typeface="Arial"/>
              </a:rPr>
              <a:t>A</a:t>
            </a:r>
            <a:r>
              <a:rPr b="0" lang="pt-BR" sz="1800" spc="-1" strike="noStrike">
                <a:solidFill>
                  <a:schemeClr val="lt1"/>
                </a:solidFill>
                <a:latin typeface="Arial"/>
              </a:rPr>
              <a:t> literatura negra brasileira, com raízes na época da escravidão, começou a se destacar a partir do final do século XIX e início do século XX. Embora a expressão literária negra fosse limitada durante a escravidão, autores como Machado de Assis, sendo mestiço, influenciaram a literatura brasileira de forma indireta. Com o modernismo e o século XX, a literatura negra ganhou visibilidade através de escritores como Carolina Maria de Jesus e Conceição Evaristo, que abordaram questões raciais e sociais. Atualmente, autores como Milton Hatoum e Sueli Carneiro ampliam e celebram a diversidade das experiências negras no Brasil, refletindo o crescente reconhecimento e valorização da voz negra na literatura nacional.</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 0"/>
          <p:cNvSpPr/>
          <p:nvPr/>
        </p:nvSpPr>
        <p:spPr>
          <a:xfrm>
            <a:off x="793800" y="2249280"/>
            <a:ext cx="5802120" cy="424800"/>
          </a:xfrm>
          <a:prstGeom prst="rect">
            <a:avLst/>
          </a:prstGeom>
          <a:noFill/>
          <a:ln w="0">
            <a:noFill/>
          </a:ln>
        </p:spPr>
        <p:style>
          <a:lnRef idx="0"/>
          <a:fillRef idx="0"/>
          <a:effectRef idx="0"/>
          <a:fontRef idx="minor"/>
        </p:style>
        <p:txBody>
          <a:bodyPr wrap="none" lIns="0" rIns="0" tIns="0" bIns="0" anchor="t">
            <a:noAutofit/>
          </a:bodyPr>
          <a:p>
            <a:pPr defTabSz="914400">
              <a:lnSpc>
                <a:spcPts val="3300"/>
              </a:lnSpc>
              <a:tabLst>
                <a:tab algn="l" pos="0"/>
              </a:tabLst>
            </a:pPr>
            <a:r>
              <a:rPr b="1" lang="en-US" sz="2650" spc="-1" strike="noStrike">
                <a:solidFill>
                  <a:srgbClr val="ffffff"/>
                </a:solidFill>
                <a:latin typeface="Inter"/>
                <a:ea typeface="Inter"/>
              </a:rPr>
              <a:t> </a:t>
            </a:r>
            <a:r>
              <a:rPr b="1" lang="en-US" sz="2650" spc="-1" strike="noStrike">
                <a:solidFill>
                  <a:srgbClr val="ffffff"/>
                </a:solidFill>
                <a:latin typeface="Inter"/>
                <a:ea typeface="Inter"/>
              </a:rPr>
              <a:t>A Cartomante, Machado de Assis ;</a:t>
            </a:r>
            <a:endParaRPr b="0" lang="pt-BR" sz="2650" spc="-1" strike="noStrike">
              <a:solidFill>
                <a:srgbClr val="000000"/>
              </a:solidFill>
              <a:latin typeface="Arial"/>
            </a:endParaRPr>
          </a:p>
        </p:txBody>
      </p:sp>
      <p:sp>
        <p:nvSpPr>
          <p:cNvPr id="199" name="Text 1"/>
          <p:cNvSpPr/>
          <p:nvPr/>
        </p:nvSpPr>
        <p:spPr>
          <a:xfrm>
            <a:off x="1001520" y="3292560"/>
            <a:ext cx="12834720" cy="28684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e5e0df"/>
                </a:solidFill>
                <a:latin typeface="Inter"/>
                <a:ea typeface="Inter"/>
              </a:rPr>
              <a:t> — </a:t>
            </a:r>
            <a:r>
              <a:rPr b="0" lang="en-US" sz="1750" spc="-1" strike="noStrike">
                <a:solidFill>
                  <a:srgbClr val="e5e0df"/>
                </a:solidFill>
                <a:latin typeface="Inter"/>
                <a:ea typeface="Inter"/>
              </a:rPr>
              <a:t>Ria, ria. Os homens são assim; não acreditam em nada. Pois saiba que fui, e que ela adivinhou o motivo da consulta, antes mesmo que eu lhe dissesse o que era: Apenas começou a botar as cartas, disse-me: "A senhora gosta de uma pessoa..." Confessei que sim, e então ela continuou a botar as cartas, combinou-as, e no fim declarou-me que eu tinha medo de que você me esquecesse, mas que não era verdade...</a:t>
            </a:r>
            <a:endParaRPr b="0" lang="pt-BR" sz="1750" spc="-1" strike="noStrike">
              <a:solidFill>
                <a:srgbClr val="000000"/>
              </a:solidFill>
              <a:latin typeface="Arial"/>
            </a:endParaRPr>
          </a:p>
        </p:txBody>
      </p:sp>
      <p:sp>
        <p:nvSpPr>
          <p:cNvPr id="200" name="Text 2"/>
          <p:cNvSpPr/>
          <p:nvPr/>
        </p:nvSpPr>
        <p:spPr>
          <a:xfrm>
            <a:off x="793800" y="4636440"/>
            <a:ext cx="130424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pc="-1" strike="noStrike">
                <a:solidFill>
                  <a:srgbClr val="e5e0df"/>
                </a:solidFill>
                <a:latin typeface="Inter"/>
                <a:ea typeface="Inter"/>
              </a:rPr>
              <a:t> — </a:t>
            </a:r>
            <a:r>
              <a:rPr b="0" lang="en-US" sz="1750" spc="-1" strike="noStrike">
                <a:solidFill>
                  <a:srgbClr val="e5e0df"/>
                </a:solidFill>
                <a:latin typeface="Inter"/>
                <a:ea typeface="Inter"/>
              </a:rPr>
              <a:t>Errou, interrompeu Camilo, rindo. </a:t>
            </a:r>
            <a:endParaRPr b="0" lang="pt-BR" sz="1750" spc="-1" strike="noStrike">
              <a:solidFill>
                <a:srgbClr val="000000"/>
              </a:solidFill>
              <a:latin typeface="Arial"/>
            </a:endParaRPr>
          </a:p>
        </p:txBody>
      </p:sp>
      <p:sp>
        <p:nvSpPr>
          <p:cNvPr id="201" name="Text 3"/>
          <p:cNvSpPr/>
          <p:nvPr/>
        </p:nvSpPr>
        <p:spPr>
          <a:xfrm>
            <a:off x="793800" y="5254560"/>
            <a:ext cx="130424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e5e0df"/>
                </a:solidFill>
                <a:latin typeface="Inter"/>
                <a:ea typeface="Inter"/>
              </a:rPr>
              <a:t>— </a:t>
            </a:r>
            <a:r>
              <a:rPr b="0" lang="en-US" sz="1750" spc="-1" strike="noStrike">
                <a:solidFill>
                  <a:srgbClr val="e5e0df"/>
                </a:solidFill>
                <a:latin typeface="Inter"/>
                <a:ea typeface="Inter"/>
              </a:rPr>
              <a:t>Não diga isso, Camilo. Se você soubesse como eu tenho andado, por sua causa. Você sabe; já lhe disse. Não ria de mim, não ria...</a:t>
            </a:r>
            <a:endParaRPr b="0" lang="pt-BR" sz="1750" spc="-1" strike="noStrike">
              <a:solidFill>
                <a:srgbClr val="000000"/>
              </a:solidFill>
              <a:latin typeface="Arial"/>
            </a:endParaRPr>
          </a:p>
        </p:txBody>
      </p:sp>
      <p:pic>
        <p:nvPicPr>
          <p:cNvPr id="202" name="Imagem 5" descr=""/>
          <p:cNvPicPr/>
          <p:nvPr/>
        </p:nvPicPr>
        <p:blipFill>
          <a:blip r:embed="rId1"/>
          <a:stretch/>
        </p:blipFill>
        <p:spPr>
          <a:xfrm>
            <a:off x="12630240" y="7772400"/>
            <a:ext cx="1999800" cy="4568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aixaDeTexto 1"/>
          <p:cNvSpPr/>
          <p:nvPr/>
        </p:nvSpPr>
        <p:spPr>
          <a:xfrm>
            <a:off x="1842840" y="1772640"/>
            <a:ext cx="8350560" cy="3592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1800" spc="-1" strike="noStrike">
              <a:solidFill>
                <a:schemeClr val="dk1"/>
              </a:solidFill>
              <a:latin typeface="Calibri"/>
            </a:endParaRPr>
          </a:p>
        </p:txBody>
      </p:sp>
      <p:sp>
        <p:nvSpPr>
          <p:cNvPr id="204" name="CaixaDeTexto 2"/>
          <p:cNvSpPr/>
          <p:nvPr/>
        </p:nvSpPr>
        <p:spPr>
          <a:xfrm>
            <a:off x="1146240" y="2041200"/>
            <a:ext cx="8606520" cy="3291840"/>
          </a:xfrm>
          <a:prstGeom prst="rect">
            <a:avLst/>
          </a:prstGeom>
          <a:noFill/>
          <a:ln w="0">
            <a:noFill/>
          </a:ln>
        </p:spPr>
        <p:style>
          <a:lnRef idx="0"/>
          <a:fillRef idx="0"/>
          <a:effectRef idx="0"/>
          <a:fontRef idx="minor"/>
        </p:style>
        <p:txBody>
          <a:bodyPr lIns="90000" rIns="90000" tIns="45000" bIns="45000" anchor="t">
            <a:spAutoFit/>
          </a:bodyPr>
          <a:p>
            <a:r>
              <a:rPr b="0" lang="pt-BR" sz="1400" spc="-1" strike="noStrike">
                <a:solidFill>
                  <a:schemeClr val="dk1"/>
                </a:solidFill>
                <a:latin typeface="Arial"/>
              </a:rPr>
              <a:t>Literatura negra. Disponível em: </a:t>
            </a:r>
            <a:r>
              <a:rPr b="0" lang="pt-BR" sz="1400" spc="-1" strike="noStrike" u="sng">
                <a:solidFill>
                  <a:schemeClr val="dk1"/>
                </a:solidFill>
                <a:uFillTx/>
                <a:latin typeface="Arial"/>
                <a:hlinkClick r:id="rId1"/>
              </a:rPr>
              <a:t>https://mundoeducacao.uol.com.br/literatura/literatura-negra.htm</a:t>
            </a:r>
            <a:r>
              <a:rPr b="0" lang="pt-BR" sz="1400" spc="-1" strike="noStrike">
                <a:solidFill>
                  <a:schemeClr val="dk1"/>
                </a:solidFill>
                <a:latin typeface="Arial"/>
              </a:rPr>
              <a:t>. Acesso em: 9 set. 2024.</a:t>
            </a:r>
            <a:endParaRPr b="0" lang="pt-BR" sz="1400" spc="-1" strike="noStrike">
              <a:solidFill>
                <a:srgbClr val="000000"/>
              </a:solidFill>
              <a:latin typeface="Arial"/>
            </a:endParaRPr>
          </a:p>
          <a:p>
            <a:endParaRPr b="0" lang="pt-BR" sz="1400" spc="-1" strike="noStrike">
              <a:solidFill>
                <a:srgbClr val="000000"/>
              </a:solidFill>
              <a:latin typeface="Arial"/>
            </a:endParaRPr>
          </a:p>
          <a:p>
            <a:r>
              <a:rPr b="0" lang="pt-BR" sz="1400" spc="-1" strike="noStrike">
                <a:solidFill>
                  <a:schemeClr val="dk1"/>
                </a:solidFill>
                <a:latin typeface="Arial"/>
              </a:rPr>
              <a:t>Literatura afro-brasileira. Disponível em: &lt;https://pt.wikipedia.org/wiki/Literatura_afro-brasileira&gt;. Acesso em: 9 set. 2024.</a:t>
            </a:r>
            <a:endParaRPr b="0" lang="pt-BR" sz="1400" spc="-1" strike="noStrike">
              <a:solidFill>
                <a:srgbClr val="000000"/>
              </a:solidFill>
              <a:latin typeface="Arial"/>
            </a:endParaRPr>
          </a:p>
          <a:p>
            <a:endParaRPr b="0" lang="pt-BR" sz="1400" spc="-1" strike="noStrike">
              <a:solidFill>
                <a:srgbClr val="000000"/>
              </a:solidFill>
              <a:latin typeface="Arial"/>
            </a:endParaRPr>
          </a:p>
          <a:p>
            <a:r>
              <a:rPr b="0" lang="pt-BR" sz="1400" spc="-1" strike="noStrike">
                <a:solidFill>
                  <a:schemeClr val="dk1"/>
                </a:solidFill>
                <a:latin typeface="Arial"/>
              </a:rPr>
              <a:t>Literatura afro-brasileira. Disponível em: &lt;https://www.escrevendoofuturo.org.br/blog/literatura-em-movimento/literatura-afro-brasileira/&gt;. Acesso em: 9 set. 2024.</a:t>
            </a:r>
            <a:endParaRPr b="0" lang="pt-BR" sz="1400" spc="-1" strike="noStrike">
              <a:solidFill>
                <a:srgbClr val="000000"/>
              </a:solidFill>
              <a:latin typeface="Arial"/>
            </a:endParaRPr>
          </a:p>
          <a:p>
            <a:endParaRPr b="0" lang="pt-BR" sz="1400" spc="-1" strike="noStrike">
              <a:solidFill>
                <a:srgbClr val="000000"/>
              </a:solidFill>
              <a:latin typeface="Arial"/>
            </a:endParaRPr>
          </a:p>
          <a:p>
            <a:r>
              <a:rPr b="0" lang="pt-BR" sz="1400" spc="-1" strike="noStrike">
                <a:solidFill>
                  <a:schemeClr val="dk1"/>
                </a:solidFill>
                <a:latin typeface="Arial"/>
              </a:rPr>
              <a:t> </a:t>
            </a:r>
            <a:r>
              <a:rPr b="0" lang="pt-BR" sz="1400" spc="-1" strike="noStrike">
                <a:solidFill>
                  <a:schemeClr val="dk1"/>
                </a:solidFill>
                <a:latin typeface="Arial"/>
              </a:rPr>
              <a:t>Literatura negra. Disponível em: &lt;https://brasilescola.uol.com.br/literatura/literatura-negra.htm&gt;. Acesso em: 9 set. 2024.</a:t>
            </a:r>
            <a:endParaRPr b="0" lang="pt-BR" sz="1400" spc="-1" strike="noStrike">
              <a:solidFill>
                <a:srgbClr val="000000"/>
              </a:solidFill>
              <a:latin typeface="Arial"/>
            </a:endParaRPr>
          </a:p>
          <a:p>
            <a:endParaRPr b="0" lang="pt-BR" sz="1400" spc="-1" strike="noStrike">
              <a:solidFill>
                <a:srgbClr val="000000"/>
              </a:solidFill>
              <a:latin typeface="Arial"/>
            </a:endParaRPr>
          </a:p>
          <a:p>
            <a:pPr defTabSz="914400">
              <a:lnSpc>
                <a:spcPct val="100000"/>
              </a:lnSpc>
            </a:pPr>
            <a:r>
              <a:rPr b="0" lang="pt-BR" sz="1400" spc="-1" strike="noStrike">
                <a:solidFill>
                  <a:schemeClr val="dk1"/>
                </a:solidFill>
                <a:latin typeface="Arial"/>
              </a:rPr>
              <a:t>Literatura afro-brasileira na escola. Disponível em: &lt;https://www.companhiadasletras.com.br/blogDaLetrinhas/Post/6327/literatura-afro-brasileira-na-escola&gt;. Acesso em: 9 set. 2024.</a:t>
            </a:r>
            <a:endParaRPr b="0" lang="pt-BR" sz="1400" spc="-1" strike="noStrike">
              <a:solidFill>
                <a:srgbClr val="000000"/>
              </a:solidFill>
              <a:latin typeface="Arial"/>
            </a:endParaRPr>
          </a:p>
        </p:txBody>
      </p:sp>
      <p:sp>
        <p:nvSpPr>
          <p:cNvPr id="205" name="CaixaDeTexto 3"/>
          <p:cNvSpPr/>
          <p:nvPr/>
        </p:nvSpPr>
        <p:spPr>
          <a:xfrm>
            <a:off x="871200" y="1044360"/>
            <a:ext cx="27316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2400" spc="-1" strike="noStrike">
                <a:solidFill>
                  <a:schemeClr val="lt1"/>
                </a:solidFill>
                <a:latin typeface="Arial"/>
              </a:rPr>
              <a:t>Referências</a:t>
            </a:r>
            <a:r>
              <a:rPr b="0" lang="pt-BR" sz="1800" spc="-1" strike="noStrike">
                <a:solidFill>
                  <a:schemeClr val="dk1"/>
                </a:solidFill>
                <a:latin typeface="Calibri"/>
              </a:rPr>
              <a:t> </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Text 0"/>
          <p:cNvSpPr/>
          <p:nvPr/>
        </p:nvSpPr>
        <p:spPr>
          <a:xfrm>
            <a:off x="729000" y="996480"/>
            <a:ext cx="7686000" cy="3592080"/>
          </a:xfrm>
          <a:prstGeom prst="rect">
            <a:avLst/>
          </a:prstGeom>
          <a:noFill/>
          <a:ln w="0">
            <a:noFill/>
          </a:ln>
        </p:spPr>
        <p:style>
          <a:lnRef idx="0"/>
          <a:fillRef idx="0"/>
          <a:effectRef idx="0"/>
          <a:fontRef idx="minor"/>
        </p:style>
        <p:txBody>
          <a:bodyPr lIns="0" rIns="0" tIns="0" bIns="0" anchor="t">
            <a:noAutofit/>
          </a:bodyPr>
          <a:p>
            <a:pPr defTabSz="914400">
              <a:lnSpc>
                <a:spcPts val="7050"/>
              </a:lnSpc>
              <a:tabLst>
                <a:tab algn="l" pos="0"/>
              </a:tabLst>
            </a:pPr>
            <a:r>
              <a:rPr b="1" lang="en-US" sz="5650" spc="-1" strike="noStrike">
                <a:solidFill>
                  <a:srgbClr val="ffffff"/>
                </a:solidFill>
                <a:latin typeface="Inter"/>
                <a:ea typeface="Inter"/>
              </a:rPr>
              <a:t>A História da Literatura Negra Brasileira: Do Século XIX ao Século XXI</a:t>
            </a:r>
            <a:endParaRPr b="0" lang="pt-BR" sz="5650" spc="-1" strike="noStrike">
              <a:solidFill>
                <a:srgbClr val="000000"/>
              </a:solidFill>
              <a:latin typeface="Arial"/>
            </a:endParaRPr>
          </a:p>
        </p:txBody>
      </p:sp>
      <p:sp>
        <p:nvSpPr>
          <p:cNvPr id="78" name="Text 1"/>
          <p:cNvSpPr/>
          <p:nvPr/>
        </p:nvSpPr>
        <p:spPr>
          <a:xfrm>
            <a:off x="6512040" y="4680000"/>
            <a:ext cx="7347960" cy="297972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00" spc="-1" strike="noStrike">
                <a:solidFill>
                  <a:srgbClr val="e5e0df"/>
                </a:solidFill>
                <a:latin typeface="Arial"/>
                <a:ea typeface="Inter"/>
              </a:rPr>
              <a:t>A literatura negra brasileira, desde a época colonial, tem desempenhado um papel fundamental na construção da identidade nacional e na denúncia da injustiça social. Através da escrita, artistas negros expressaram suas experiências, suas dores e suas esperanças, moldando a história cultural do país. Esta apresentação visa traçar um panorama da literatura negra brasileira, desde o século XIX até os dias atuais, </a:t>
            </a:r>
            <a:r>
              <a:rPr b="1" lang="en-US" sz="1600" spc="-1" strike="noStrike">
                <a:solidFill>
                  <a:srgbClr val="e5e0df"/>
                </a:solidFill>
                <a:latin typeface="Arial"/>
                <a:ea typeface="Inter"/>
              </a:rPr>
              <a:t>explorando</a:t>
            </a:r>
            <a:r>
              <a:rPr b="0" lang="en-US" sz="1600" spc="-1" strike="noStrike">
                <a:solidFill>
                  <a:srgbClr val="e5e0df"/>
                </a:solidFill>
                <a:latin typeface="Arial"/>
                <a:ea typeface="Inter"/>
              </a:rPr>
              <a:t> seus movimentos, autores, temas e influências.</a:t>
            </a:r>
            <a:endParaRPr b="0" lang="pt-B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 0"/>
          <p:cNvSpPr/>
          <p:nvPr/>
        </p:nvSpPr>
        <p:spPr>
          <a:xfrm>
            <a:off x="708840" y="934560"/>
            <a:ext cx="13212720" cy="1265400"/>
          </a:xfrm>
          <a:prstGeom prst="rect">
            <a:avLst/>
          </a:prstGeom>
          <a:noFill/>
          <a:ln w="0">
            <a:noFill/>
          </a:ln>
        </p:spPr>
        <p:style>
          <a:lnRef idx="0"/>
          <a:fillRef idx="0"/>
          <a:effectRef idx="0"/>
          <a:fontRef idx="minor"/>
        </p:style>
        <p:txBody>
          <a:bodyPr lIns="0" rIns="0" tIns="0" bIns="0" anchor="t">
            <a:noAutofit/>
          </a:bodyPr>
          <a:p>
            <a:pPr defTabSz="914400">
              <a:lnSpc>
                <a:spcPts val="4949"/>
              </a:lnSpc>
              <a:tabLst>
                <a:tab algn="l" pos="0"/>
              </a:tabLst>
            </a:pPr>
            <a:r>
              <a:rPr b="1" lang="en-US" sz="3950" spc="-1" strike="noStrike">
                <a:solidFill>
                  <a:srgbClr val="ffffff"/>
                </a:solidFill>
                <a:latin typeface="Inter"/>
                <a:ea typeface="Inter"/>
              </a:rPr>
              <a:t>Literatura Negra Brasileira no Século XIX: Machado de Assis e Outros Autores Importantes</a:t>
            </a:r>
            <a:endParaRPr b="0" lang="pt-BR" sz="3950" spc="-1" strike="noStrike">
              <a:solidFill>
                <a:srgbClr val="000000"/>
              </a:solidFill>
              <a:latin typeface="Arial"/>
            </a:endParaRPr>
          </a:p>
        </p:txBody>
      </p:sp>
      <p:sp>
        <p:nvSpPr>
          <p:cNvPr id="80" name="Text 1"/>
          <p:cNvSpPr/>
          <p:nvPr/>
        </p:nvSpPr>
        <p:spPr>
          <a:xfrm>
            <a:off x="708840" y="2706480"/>
            <a:ext cx="25308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1" strike="noStrike">
                <a:solidFill>
                  <a:srgbClr val="ffffff"/>
                </a:solidFill>
                <a:latin typeface="Inter"/>
                <a:ea typeface="Inter"/>
              </a:rPr>
              <a:t>Machado de Assis</a:t>
            </a:r>
            <a:endParaRPr b="0" lang="pt-BR" sz="1950" spc="-1" strike="noStrike">
              <a:solidFill>
                <a:srgbClr val="000000"/>
              </a:solidFill>
              <a:latin typeface="Arial"/>
            </a:endParaRPr>
          </a:p>
        </p:txBody>
      </p:sp>
      <p:sp>
        <p:nvSpPr>
          <p:cNvPr id="81" name="Text 2"/>
          <p:cNvSpPr/>
          <p:nvPr/>
        </p:nvSpPr>
        <p:spPr>
          <a:xfrm>
            <a:off x="708840" y="3225240"/>
            <a:ext cx="6359040" cy="406944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pc="-1" strike="noStrike">
                <a:solidFill>
                  <a:srgbClr val="e5e0df"/>
                </a:solidFill>
                <a:latin typeface="Arial"/>
                <a:ea typeface="Inter"/>
              </a:rPr>
              <a:t>Considerado um dos maiores escritores brasileiros, Machado de Assis (1839-1908) teve um papel fundamental na literatura negra brasileira do século XIX. Apesar de suas obras serem permeadas por temas como o racismo, a desigualdade social e a hipocrisia da sociedade, a sua escrita crítica e perspicaz contribuiu para o debate sobre a condição do negro no Brasil. Em obras como "Memórias Póstumas de Brás Cubas" e "Dom Casmurro", Machado de Assis explorou a complexidade da alma humana, revelando as contradições da sociedade brasileira através de personagens cativantes e narrativas envolventes.</a:t>
            </a:r>
            <a:endParaRPr b="0" lang="pt-BR" sz="1600" spc="-1" strike="noStrike">
              <a:solidFill>
                <a:srgbClr val="000000"/>
              </a:solidFill>
              <a:latin typeface="Arial"/>
            </a:endParaRPr>
          </a:p>
        </p:txBody>
      </p:sp>
      <p:sp>
        <p:nvSpPr>
          <p:cNvPr id="82" name="Text 3"/>
          <p:cNvSpPr/>
          <p:nvPr/>
        </p:nvSpPr>
        <p:spPr>
          <a:xfrm>
            <a:off x="7569720" y="2706480"/>
            <a:ext cx="254592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1" strike="noStrike">
                <a:solidFill>
                  <a:srgbClr val="ffffff"/>
                </a:solidFill>
                <a:latin typeface="Inter"/>
                <a:ea typeface="Inter"/>
              </a:rPr>
              <a:t>Autores Importantes</a:t>
            </a:r>
            <a:endParaRPr b="0" lang="pt-BR" sz="1950" spc="-1" strike="noStrike">
              <a:solidFill>
                <a:srgbClr val="000000"/>
              </a:solidFill>
              <a:latin typeface="Arial"/>
            </a:endParaRPr>
          </a:p>
        </p:txBody>
      </p:sp>
      <p:sp>
        <p:nvSpPr>
          <p:cNvPr id="83" name="Text 4"/>
          <p:cNvSpPr/>
          <p:nvPr/>
        </p:nvSpPr>
        <p:spPr>
          <a:xfrm>
            <a:off x="7423920" y="3022920"/>
            <a:ext cx="6497280" cy="44881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pc="-1" strike="noStrike">
                <a:solidFill>
                  <a:srgbClr val="e5e0df"/>
                </a:solidFill>
                <a:latin typeface="Arial"/>
                <a:ea typeface="Inter"/>
              </a:rPr>
              <a:t>Além de Machado de Assis, outros autores importantes da literatura negra brasileira do século XIX, como Castro Alves e José de Alencar, também tiveram um papel crucial na construção da identidade cultural do país. Castro Alves, conhecido por sua poesia abolicionista, denunciou a escravidão com paixão e fervor, enquanto José de Alencar, explorando os costumes e a história do Brasil em romances como "Iracema" e "O Guarani", contribuiu para a construção da narrativa nacional, embora nem sempre de maneira justa e equilibrada. A obra desses autores, apesar de seus vieses e contradições, demonstra a força da literatura negra brasileira no século XIX e sua importância na luta por justiça social e igualdade.</a:t>
            </a:r>
            <a:endParaRPr b="0" lang="pt-BR" sz="1600" spc="-1" strike="noStrike">
              <a:solidFill>
                <a:srgbClr val="000000"/>
              </a:solidFill>
              <a:latin typeface="Arial"/>
            </a:endParaRPr>
          </a:p>
        </p:txBody>
      </p:sp>
      <p:pic>
        <p:nvPicPr>
          <p:cNvPr id="84" name="Imagem 6" descr=""/>
          <p:cNvPicPr/>
          <p:nvPr/>
        </p:nvPicPr>
        <p:blipFill>
          <a:blip r:embed="rId1"/>
          <a:stretch/>
        </p:blipFill>
        <p:spPr>
          <a:xfrm>
            <a:off x="12520080" y="7781760"/>
            <a:ext cx="1999800" cy="447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Image 0" descr="preencoded.png"/>
          <p:cNvPicPr/>
          <p:nvPr/>
        </p:nvPicPr>
        <p:blipFill>
          <a:blip r:embed="rId1"/>
          <a:stretch/>
        </p:blipFill>
        <p:spPr>
          <a:xfrm>
            <a:off x="0" y="0"/>
            <a:ext cx="14630040" cy="8229240"/>
          </a:xfrm>
          <a:prstGeom prst="rect">
            <a:avLst/>
          </a:prstGeom>
          <a:ln w="0">
            <a:noFill/>
          </a:ln>
        </p:spPr>
      </p:pic>
      <p:sp>
        <p:nvSpPr>
          <p:cNvPr id="86" name="Shape 0"/>
          <p:cNvSpPr/>
          <p:nvPr/>
        </p:nvSpPr>
        <p:spPr>
          <a:xfrm>
            <a:off x="0" y="0"/>
            <a:ext cx="14630040" cy="8229240"/>
          </a:xfrm>
          <a:prstGeom prst="rect">
            <a:avLst/>
          </a:prstGeom>
          <a:solidFill>
            <a:srgbClr val="436080">
              <a:alpha val="80000"/>
            </a:srgbClr>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87" name="Text 1"/>
          <p:cNvSpPr/>
          <p:nvPr/>
        </p:nvSpPr>
        <p:spPr>
          <a:xfrm>
            <a:off x="793800" y="3405960"/>
            <a:ext cx="130424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pc="-1" strike="noStrike">
                <a:solidFill>
                  <a:srgbClr val="ffffff"/>
                </a:solidFill>
                <a:latin typeface="Inter"/>
                <a:ea typeface="Inter"/>
              </a:rPr>
              <a:t>Autores Principais do Samba, Hip Hop e Suas Obras: Uma Herança Musical</a:t>
            </a:r>
            <a:endParaRPr b="0" lang="pt-BR" sz="44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Image 0" descr="preencoded.png"/>
          <p:cNvPicPr/>
          <p:nvPr/>
        </p:nvPicPr>
        <p:blipFill>
          <a:blip r:embed="rId1"/>
          <a:stretch/>
        </p:blipFill>
        <p:spPr>
          <a:xfrm>
            <a:off x="0" y="0"/>
            <a:ext cx="5486040" cy="8229240"/>
          </a:xfrm>
          <a:prstGeom prst="rect">
            <a:avLst/>
          </a:prstGeom>
          <a:ln w="0">
            <a:noFill/>
          </a:ln>
        </p:spPr>
      </p:pic>
      <p:pic>
        <p:nvPicPr>
          <p:cNvPr id="89" name="Image 1" descr="preencoded.png"/>
          <p:cNvPicPr/>
          <p:nvPr/>
        </p:nvPicPr>
        <p:blipFill>
          <a:blip r:embed="rId2"/>
          <a:stretch/>
        </p:blipFill>
        <p:spPr>
          <a:xfrm>
            <a:off x="169200" y="682560"/>
            <a:ext cx="5147640" cy="6864120"/>
          </a:xfrm>
          <a:prstGeom prst="rect">
            <a:avLst/>
          </a:prstGeom>
          <a:ln w="0">
            <a:noFill/>
          </a:ln>
        </p:spPr>
      </p:pic>
      <p:sp>
        <p:nvSpPr>
          <p:cNvPr id="90" name="Text 0"/>
          <p:cNvSpPr/>
          <p:nvPr/>
        </p:nvSpPr>
        <p:spPr>
          <a:xfrm>
            <a:off x="5959800" y="698400"/>
            <a:ext cx="8196480" cy="845280"/>
          </a:xfrm>
          <a:prstGeom prst="rect">
            <a:avLst/>
          </a:prstGeom>
          <a:noFill/>
          <a:ln w="0">
            <a:noFill/>
          </a:ln>
        </p:spPr>
        <p:style>
          <a:lnRef idx="0"/>
          <a:fillRef idx="0"/>
          <a:effectRef idx="0"/>
          <a:fontRef idx="minor"/>
        </p:style>
        <p:txBody>
          <a:bodyPr lIns="0" rIns="0" tIns="0" bIns="0" anchor="t">
            <a:noAutofit/>
          </a:bodyPr>
          <a:p>
            <a:pPr defTabSz="914400">
              <a:lnSpc>
                <a:spcPts val="3300"/>
              </a:lnSpc>
              <a:tabLst>
                <a:tab algn="l" pos="0"/>
              </a:tabLst>
            </a:pPr>
            <a:r>
              <a:rPr b="1" lang="en-US" sz="2650" spc="-1" strike="noStrike">
                <a:solidFill>
                  <a:srgbClr val="ffffff"/>
                </a:solidFill>
                <a:latin typeface="Inter"/>
                <a:ea typeface="Inter"/>
              </a:rPr>
              <a:t>Movimentos Musicais: Funk, Samba, Racionais MC's, Hip Hop e Emicida</a:t>
            </a:r>
            <a:endParaRPr b="0" lang="pt-BR" sz="2650" spc="-1" strike="noStrike">
              <a:solidFill>
                <a:srgbClr val="000000"/>
              </a:solidFill>
              <a:latin typeface="Arial"/>
            </a:endParaRPr>
          </a:p>
        </p:txBody>
      </p:sp>
      <p:sp>
        <p:nvSpPr>
          <p:cNvPr id="91" name="Shape 1"/>
          <p:cNvSpPr/>
          <p:nvPr/>
        </p:nvSpPr>
        <p:spPr>
          <a:xfrm>
            <a:off x="5959800" y="1899000"/>
            <a:ext cx="303840" cy="303840"/>
          </a:xfrm>
          <a:prstGeom prst="roundRect">
            <a:avLst>
              <a:gd name="adj" fmla="val 186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92" name="Text 2"/>
          <p:cNvSpPr/>
          <p:nvPr/>
        </p:nvSpPr>
        <p:spPr>
          <a:xfrm>
            <a:off x="6068160" y="1949760"/>
            <a:ext cx="87120" cy="202680"/>
          </a:xfrm>
          <a:prstGeom prst="rect">
            <a:avLst/>
          </a:prstGeom>
          <a:noFill/>
          <a:ln w="0">
            <a:noFill/>
          </a:ln>
        </p:spPr>
        <p:style>
          <a:lnRef idx="0"/>
          <a:fillRef idx="0"/>
          <a:effectRef idx="0"/>
          <a:fontRef idx="minor"/>
        </p:style>
        <p:txBody>
          <a:bodyPr wrap="none" lIns="0" rIns="0" tIns="0" bIns="0" anchor="t">
            <a:noAutofit/>
          </a:bodyPr>
          <a:p>
            <a:pPr algn="ctr" defTabSz="914400">
              <a:lnSpc>
                <a:spcPts val="1551"/>
              </a:lnSpc>
              <a:tabLst>
                <a:tab algn="l" pos="0"/>
              </a:tabLst>
            </a:pPr>
            <a:r>
              <a:rPr b="1" lang="en-US" sz="1550" spc="-1" strike="noStrike">
                <a:solidFill>
                  <a:srgbClr val="e5e0df"/>
                </a:solidFill>
                <a:latin typeface="Inter"/>
                <a:ea typeface="Inter"/>
              </a:rPr>
              <a:t>1</a:t>
            </a:r>
            <a:endParaRPr b="0" lang="pt-BR" sz="1550" spc="-1" strike="noStrike">
              <a:solidFill>
                <a:srgbClr val="000000"/>
              </a:solidFill>
              <a:latin typeface="Arial"/>
            </a:endParaRPr>
          </a:p>
        </p:txBody>
      </p:sp>
      <p:sp>
        <p:nvSpPr>
          <p:cNvPr id="93" name="Text 3"/>
          <p:cNvSpPr/>
          <p:nvPr/>
        </p:nvSpPr>
        <p:spPr>
          <a:xfrm>
            <a:off x="6399360" y="1899000"/>
            <a:ext cx="1690920" cy="21096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r>
              <a:rPr b="1" lang="en-US" sz="1300" spc="-1" strike="noStrike">
                <a:solidFill>
                  <a:srgbClr val="e5e0df"/>
                </a:solidFill>
                <a:latin typeface="Inter"/>
                <a:ea typeface="Inter"/>
              </a:rPr>
              <a:t>Funk</a:t>
            </a:r>
            <a:endParaRPr b="0" lang="pt-BR" sz="1300" spc="-1" strike="noStrike">
              <a:solidFill>
                <a:srgbClr val="000000"/>
              </a:solidFill>
              <a:latin typeface="Arial"/>
            </a:endParaRPr>
          </a:p>
        </p:txBody>
      </p:sp>
      <p:sp>
        <p:nvSpPr>
          <p:cNvPr id="94" name="Text 4"/>
          <p:cNvSpPr/>
          <p:nvPr/>
        </p:nvSpPr>
        <p:spPr>
          <a:xfrm>
            <a:off x="6399360" y="2191680"/>
            <a:ext cx="3591000" cy="1946520"/>
          </a:xfrm>
          <a:prstGeom prst="rect">
            <a:avLst/>
          </a:prstGeom>
          <a:noFill/>
          <a:ln w="0">
            <a:noFill/>
          </a:ln>
        </p:spPr>
        <p:style>
          <a:lnRef idx="0"/>
          <a:fillRef idx="0"/>
          <a:effectRef idx="0"/>
          <a:fontRef idx="minor"/>
        </p:style>
        <p:txBody>
          <a:bodyPr lIns="0" rIns="0" tIns="0" bIns="0" anchor="t">
            <a:noAutofit/>
          </a:bodyPr>
          <a:p>
            <a:pPr defTabSz="914400">
              <a:lnSpc>
                <a:spcPts val="1701"/>
              </a:lnSpc>
              <a:tabLst>
                <a:tab algn="l" pos="0"/>
              </a:tabLst>
            </a:pPr>
            <a:r>
              <a:rPr b="0" lang="en-US" sz="1050" spc="-1" strike="noStrike">
                <a:solidFill>
                  <a:srgbClr val="e5e0df"/>
                </a:solidFill>
                <a:latin typeface="Inter"/>
                <a:ea typeface="Inter"/>
              </a:rPr>
              <a:t>O funk carioca, nascido nos morros do Rio de Janeiro, é um ritmo contagiante que reflete a cultura e a realidade das comunidades periféricas. Ele se caracteriza pelo uso de batidas fortes, melodias repetitivas e letras que abordam temas como amor, sexo, e a vida cotidiana, muitas vezes com uma crítica social incisiva. O funk, por ser um estilo musical popular e acessível, se tornou um importante veículo de expressão para a comunidade negra, transmitindo suas histórias e valores.</a:t>
            </a:r>
            <a:endParaRPr b="0" lang="pt-BR" sz="1050" spc="-1" strike="noStrike">
              <a:solidFill>
                <a:srgbClr val="000000"/>
              </a:solidFill>
              <a:latin typeface="Arial"/>
            </a:endParaRPr>
          </a:p>
        </p:txBody>
      </p:sp>
      <p:sp>
        <p:nvSpPr>
          <p:cNvPr id="95" name="Shape 5"/>
          <p:cNvSpPr/>
          <p:nvPr/>
        </p:nvSpPr>
        <p:spPr>
          <a:xfrm>
            <a:off x="10126080" y="1899000"/>
            <a:ext cx="303840" cy="303840"/>
          </a:xfrm>
          <a:prstGeom prst="roundRect">
            <a:avLst>
              <a:gd name="adj" fmla="val 186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96" name="Text 6"/>
          <p:cNvSpPr/>
          <p:nvPr/>
        </p:nvSpPr>
        <p:spPr>
          <a:xfrm>
            <a:off x="10214280" y="1949760"/>
            <a:ext cx="127440" cy="202680"/>
          </a:xfrm>
          <a:prstGeom prst="rect">
            <a:avLst/>
          </a:prstGeom>
          <a:noFill/>
          <a:ln w="0">
            <a:noFill/>
          </a:ln>
        </p:spPr>
        <p:style>
          <a:lnRef idx="0"/>
          <a:fillRef idx="0"/>
          <a:effectRef idx="0"/>
          <a:fontRef idx="minor"/>
        </p:style>
        <p:txBody>
          <a:bodyPr wrap="none" lIns="0" rIns="0" tIns="0" bIns="0" anchor="t">
            <a:noAutofit/>
          </a:bodyPr>
          <a:p>
            <a:pPr algn="ctr" defTabSz="914400">
              <a:lnSpc>
                <a:spcPts val="1551"/>
              </a:lnSpc>
              <a:tabLst>
                <a:tab algn="l" pos="0"/>
              </a:tabLst>
            </a:pPr>
            <a:r>
              <a:rPr b="1" lang="en-US" sz="1550" spc="-1" strike="noStrike">
                <a:solidFill>
                  <a:srgbClr val="e5e0df"/>
                </a:solidFill>
                <a:latin typeface="Inter"/>
                <a:ea typeface="Inter"/>
              </a:rPr>
              <a:t>2</a:t>
            </a:r>
            <a:endParaRPr b="0" lang="pt-BR" sz="1550" spc="-1" strike="noStrike">
              <a:solidFill>
                <a:srgbClr val="000000"/>
              </a:solidFill>
              <a:latin typeface="Arial"/>
            </a:endParaRPr>
          </a:p>
        </p:txBody>
      </p:sp>
      <p:sp>
        <p:nvSpPr>
          <p:cNvPr id="97" name="Text 7"/>
          <p:cNvSpPr/>
          <p:nvPr/>
        </p:nvSpPr>
        <p:spPr>
          <a:xfrm>
            <a:off x="10565640" y="1899000"/>
            <a:ext cx="1690920" cy="21096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r>
              <a:rPr b="1" lang="en-US" sz="1300" spc="-1" strike="noStrike">
                <a:solidFill>
                  <a:srgbClr val="e5e0df"/>
                </a:solidFill>
                <a:latin typeface="Inter"/>
                <a:ea typeface="Inter"/>
              </a:rPr>
              <a:t>Samba</a:t>
            </a:r>
            <a:endParaRPr b="0" lang="pt-BR" sz="1300" spc="-1" strike="noStrike">
              <a:solidFill>
                <a:srgbClr val="000000"/>
              </a:solidFill>
              <a:latin typeface="Arial"/>
            </a:endParaRPr>
          </a:p>
        </p:txBody>
      </p:sp>
      <p:sp>
        <p:nvSpPr>
          <p:cNvPr id="98" name="Text 8"/>
          <p:cNvSpPr/>
          <p:nvPr/>
        </p:nvSpPr>
        <p:spPr>
          <a:xfrm>
            <a:off x="10565640" y="2191680"/>
            <a:ext cx="3591000" cy="2162880"/>
          </a:xfrm>
          <a:prstGeom prst="rect">
            <a:avLst/>
          </a:prstGeom>
          <a:noFill/>
          <a:ln w="0">
            <a:noFill/>
          </a:ln>
        </p:spPr>
        <p:style>
          <a:lnRef idx="0"/>
          <a:fillRef idx="0"/>
          <a:effectRef idx="0"/>
          <a:fontRef idx="minor"/>
        </p:style>
        <p:txBody>
          <a:bodyPr lIns="0" rIns="0" tIns="0" bIns="0" anchor="t">
            <a:noAutofit/>
          </a:bodyPr>
          <a:p>
            <a:pPr defTabSz="914400">
              <a:lnSpc>
                <a:spcPts val="1701"/>
              </a:lnSpc>
              <a:tabLst>
                <a:tab algn="l" pos="0"/>
              </a:tabLst>
            </a:pPr>
            <a:r>
              <a:rPr b="0" lang="en-US" sz="1050" spc="-1" strike="noStrike">
                <a:solidFill>
                  <a:srgbClr val="e5e0df"/>
                </a:solidFill>
                <a:latin typeface="Inter"/>
                <a:ea typeface="Inter"/>
              </a:rPr>
              <a:t>O samba, ritmo genuinamente brasileiro, possui raízes profundas na cultura afro-brasileira. Originado nas comunidades negras do Rio de Janeiro, o samba, desde o início do século XX, ganhou popularidade e se tornou um símbolo do Brasil. As letras de samba, muitas vezes com melodias melancólicas e letras que falam de amor, saudade e sofrimento, refletem a experiência da comunidade negra, com temas como a escravidão e a luta por liberdade, mas também com temas como a alegria e a celebração da vida.</a:t>
            </a:r>
            <a:endParaRPr b="0" lang="pt-BR" sz="1050" spc="-1" strike="noStrike">
              <a:solidFill>
                <a:srgbClr val="000000"/>
              </a:solidFill>
              <a:latin typeface="Arial"/>
            </a:endParaRPr>
          </a:p>
        </p:txBody>
      </p:sp>
      <p:sp>
        <p:nvSpPr>
          <p:cNvPr id="99" name="Shape 9"/>
          <p:cNvSpPr/>
          <p:nvPr/>
        </p:nvSpPr>
        <p:spPr>
          <a:xfrm>
            <a:off x="5959800" y="4642560"/>
            <a:ext cx="303840" cy="303840"/>
          </a:xfrm>
          <a:prstGeom prst="roundRect">
            <a:avLst>
              <a:gd name="adj" fmla="val 186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00" name="Text 10"/>
          <p:cNvSpPr/>
          <p:nvPr/>
        </p:nvSpPr>
        <p:spPr>
          <a:xfrm>
            <a:off x="6046560" y="4692960"/>
            <a:ext cx="130680" cy="202680"/>
          </a:xfrm>
          <a:prstGeom prst="rect">
            <a:avLst/>
          </a:prstGeom>
          <a:noFill/>
          <a:ln w="0">
            <a:noFill/>
          </a:ln>
        </p:spPr>
        <p:style>
          <a:lnRef idx="0"/>
          <a:fillRef idx="0"/>
          <a:effectRef idx="0"/>
          <a:fontRef idx="minor"/>
        </p:style>
        <p:txBody>
          <a:bodyPr wrap="none" lIns="0" rIns="0" tIns="0" bIns="0" anchor="t">
            <a:noAutofit/>
          </a:bodyPr>
          <a:p>
            <a:pPr algn="ctr" defTabSz="914400">
              <a:lnSpc>
                <a:spcPts val="1551"/>
              </a:lnSpc>
              <a:tabLst>
                <a:tab algn="l" pos="0"/>
              </a:tabLst>
            </a:pPr>
            <a:r>
              <a:rPr b="1" lang="en-US" sz="1550" spc="-1" strike="noStrike">
                <a:solidFill>
                  <a:srgbClr val="e5e0df"/>
                </a:solidFill>
                <a:latin typeface="Inter"/>
                <a:ea typeface="Inter"/>
              </a:rPr>
              <a:t>3</a:t>
            </a:r>
            <a:endParaRPr b="0" lang="pt-BR" sz="1550" spc="-1" strike="noStrike">
              <a:solidFill>
                <a:srgbClr val="000000"/>
              </a:solidFill>
              <a:latin typeface="Arial"/>
            </a:endParaRPr>
          </a:p>
        </p:txBody>
      </p:sp>
      <p:sp>
        <p:nvSpPr>
          <p:cNvPr id="101" name="Text 11"/>
          <p:cNvSpPr/>
          <p:nvPr/>
        </p:nvSpPr>
        <p:spPr>
          <a:xfrm>
            <a:off x="6399360" y="4642560"/>
            <a:ext cx="2110320" cy="21096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r>
              <a:rPr b="1" lang="en-US" sz="1300" spc="-1" strike="noStrike">
                <a:solidFill>
                  <a:srgbClr val="e5e0df"/>
                </a:solidFill>
                <a:latin typeface="Inter"/>
                <a:ea typeface="Inter"/>
              </a:rPr>
              <a:t>Racionais MC's e Hip Hop</a:t>
            </a:r>
            <a:endParaRPr b="0" lang="pt-BR" sz="1300" spc="-1" strike="noStrike">
              <a:solidFill>
                <a:srgbClr val="000000"/>
              </a:solidFill>
              <a:latin typeface="Arial"/>
            </a:endParaRPr>
          </a:p>
        </p:txBody>
      </p:sp>
      <p:sp>
        <p:nvSpPr>
          <p:cNvPr id="102" name="Text 12"/>
          <p:cNvSpPr/>
          <p:nvPr/>
        </p:nvSpPr>
        <p:spPr>
          <a:xfrm>
            <a:off x="6399360" y="4934880"/>
            <a:ext cx="3591000" cy="2595600"/>
          </a:xfrm>
          <a:prstGeom prst="rect">
            <a:avLst/>
          </a:prstGeom>
          <a:noFill/>
          <a:ln w="0">
            <a:noFill/>
          </a:ln>
        </p:spPr>
        <p:style>
          <a:lnRef idx="0"/>
          <a:fillRef idx="0"/>
          <a:effectRef idx="0"/>
          <a:fontRef idx="minor"/>
        </p:style>
        <p:txBody>
          <a:bodyPr lIns="0" rIns="0" tIns="0" bIns="0" anchor="t">
            <a:noAutofit/>
          </a:bodyPr>
          <a:p>
            <a:pPr defTabSz="914400">
              <a:lnSpc>
                <a:spcPts val="1701"/>
              </a:lnSpc>
              <a:tabLst>
                <a:tab algn="l" pos="0"/>
              </a:tabLst>
            </a:pPr>
            <a:r>
              <a:rPr b="0" lang="en-US" sz="1050" spc="-1" strike="noStrike">
                <a:solidFill>
                  <a:srgbClr val="e5e0df"/>
                </a:solidFill>
                <a:latin typeface="Inter"/>
                <a:ea typeface="Inter"/>
              </a:rPr>
              <a:t>O hip hop brasileiro, surgido na década de 1980, encontrou na obra do grupo Racionais MC's um de seus expoentes máximos. Com letras engajadas, que abordam temas como pobreza, desigualdade social, violência policial e racismo, os Racionais MC's se tornaram uma voz importante para a comunidade negra, denunciando as mazelas sociais e as injustiças que a atingem. O hip hop, com suas raízes nas comunidades negras e latinas dos Estados Unidos, no Brasil, se tornou um importante movimento cultural e social, promovendo a conscientização e a luta por direitos.</a:t>
            </a:r>
            <a:endParaRPr b="0" lang="pt-BR" sz="1050" spc="-1" strike="noStrike">
              <a:solidFill>
                <a:srgbClr val="000000"/>
              </a:solidFill>
              <a:latin typeface="Arial"/>
            </a:endParaRPr>
          </a:p>
        </p:txBody>
      </p:sp>
      <p:sp>
        <p:nvSpPr>
          <p:cNvPr id="103" name="Shape 13"/>
          <p:cNvSpPr/>
          <p:nvPr/>
        </p:nvSpPr>
        <p:spPr>
          <a:xfrm>
            <a:off x="10126080" y="4642560"/>
            <a:ext cx="303840" cy="303840"/>
          </a:xfrm>
          <a:prstGeom prst="roundRect">
            <a:avLst>
              <a:gd name="adj" fmla="val 186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04" name="Text 14"/>
          <p:cNvSpPr/>
          <p:nvPr/>
        </p:nvSpPr>
        <p:spPr>
          <a:xfrm>
            <a:off x="10209600" y="4692960"/>
            <a:ext cx="136800" cy="202680"/>
          </a:xfrm>
          <a:prstGeom prst="rect">
            <a:avLst/>
          </a:prstGeom>
          <a:noFill/>
          <a:ln w="0">
            <a:noFill/>
          </a:ln>
        </p:spPr>
        <p:style>
          <a:lnRef idx="0"/>
          <a:fillRef idx="0"/>
          <a:effectRef idx="0"/>
          <a:fontRef idx="minor"/>
        </p:style>
        <p:txBody>
          <a:bodyPr wrap="none" lIns="0" rIns="0" tIns="0" bIns="0" anchor="t">
            <a:noAutofit/>
          </a:bodyPr>
          <a:p>
            <a:pPr algn="ctr" defTabSz="914400">
              <a:lnSpc>
                <a:spcPts val="1551"/>
              </a:lnSpc>
              <a:tabLst>
                <a:tab algn="l" pos="0"/>
              </a:tabLst>
            </a:pPr>
            <a:r>
              <a:rPr b="1" lang="en-US" sz="1550" spc="-1" strike="noStrike">
                <a:solidFill>
                  <a:srgbClr val="e5e0df"/>
                </a:solidFill>
                <a:latin typeface="Inter"/>
                <a:ea typeface="Inter"/>
              </a:rPr>
              <a:t>4</a:t>
            </a:r>
            <a:endParaRPr b="0" lang="pt-BR" sz="1550" spc="-1" strike="noStrike">
              <a:solidFill>
                <a:srgbClr val="000000"/>
              </a:solidFill>
              <a:latin typeface="Arial"/>
            </a:endParaRPr>
          </a:p>
        </p:txBody>
      </p:sp>
      <p:sp>
        <p:nvSpPr>
          <p:cNvPr id="105" name="Text 15"/>
          <p:cNvSpPr/>
          <p:nvPr/>
        </p:nvSpPr>
        <p:spPr>
          <a:xfrm>
            <a:off x="10565640" y="4642560"/>
            <a:ext cx="1690920" cy="21096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r>
              <a:rPr b="1" lang="en-US" sz="1300" spc="-1" strike="noStrike">
                <a:solidFill>
                  <a:srgbClr val="e5e0df"/>
                </a:solidFill>
                <a:latin typeface="Inter"/>
                <a:ea typeface="Inter"/>
              </a:rPr>
              <a:t>Emicida</a:t>
            </a:r>
            <a:endParaRPr b="0" lang="pt-BR" sz="1300" spc="-1" strike="noStrike">
              <a:solidFill>
                <a:srgbClr val="000000"/>
              </a:solidFill>
              <a:latin typeface="Arial"/>
            </a:endParaRPr>
          </a:p>
        </p:txBody>
      </p:sp>
      <p:sp>
        <p:nvSpPr>
          <p:cNvPr id="106" name="Text 16"/>
          <p:cNvSpPr/>
          <p:nvPr/>
        </p:nvSpPr>
        <p:spPr>
          <a:xfrm>
            <a:off x="10565640" y="4934880"/>
            <a:ext cx="3591000" cy="1514160"/>
          </a:xfrm>
          <a:prstGeom prst="rect">
            <a:avLst/>
          </a:prstGeom>
          <a:noFill/>
          <a:ln w="0">
            <a:noFill/>
          </a:ln>
        </p:spPr>
        <p:style>
          <a:lnRef idx="0"/>
          <a:fillRef idx="0"/>
          <a:effectRef idx="0"/>
          <a:fontRef idx="minor"/>
        </p:style>
        <p:txBody>
          <a:bodyPr lIns="0" rIns="0" tIns="0" bIns="0" anchor="t">
            <a:noAutofit/>
          </a:bodyPr>
          <a:p>
            <a:pPr defTabSz="914400">
              <a:lnSpc>
                <a:spcPts val="1701"/>
              </a:lnSpc>
              <a:tabLst>
                <a:tab algn="l" pos="0"/>
              </a:tabLst>
            </a:pPr>
            <a:r>
              <a:rPr b="0" lang="en-US" sz="1050" spc="-1" strike="noStrike">
                <a:solidFill>
                  <a:srgbClr val="e5e0df"/>
                </a:solidFill>
                <a:latin typeface="Inter"/>
                <a:ea typeface="Inter"/>
              </a:rPr>
              <a:t>Emicida, rapper e compositor brasileiro, é uma das figuras mais relevantes do hip hop atual. Suas letras, além de abordar temas sociais e políticos, exploram a cultura negra brasileira, com referências à história, à música e à literatura. Sua obra se destaca pela linguagem poética e reflexiva, com um olhar crítico sobre a sociedade e uma busca por justiça social.</a:t>
            </a:r>
            <a:endParaRPr b="0" lang="pt-BR" sz="1050" spc="-1" strike="noStrike">
              <a:solidFill>
                <a:srgbClr val="000000"/>
              </a:solidFill>
              <a:latin typeface="Arial"/>
            </a:endParaRPr>
          </a:p>
        </p:txBody>
      </p:sp>
      <p:pic>
        <p:nvPicPr>
          <p:cNvPr id="107" name="Imagem 20" descr=""/>
          <p:cNvPicPr/>
          <p:nvPr/>
        </p:nvPicPr>
        <p:blipFill>
          <a:blip r:embed="rId3"/>
          <a:stretch/>
        </p:blipFill>
        <p:spPr>
          <a:xfrm>
            <a:off x="12632400" y="7819920"/>
            <a:ext cx="1999800" cy="4093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 0"/>
          <p:cNvSpPr/>
          <p:nvPr/>
        </p:nvSpPr>
        <p:spPr>
          <a:xfrm>
            <a:off x="723600" y="857160"/>
            <a:ext cx="5169240" cy="645840"/>
          </a:xfrm>
          <a:prstGeom prst="rect">
            <a:avLst/>
          </a:prstGeom>
          <a:noFill/>
          <a:ln w="0">
            <a:noFill/>
          </a:ln>
        </p:spPr>
        <p:style>
          <a:lnRef idx="0"/>
          <a:fillRef idx="0"/>
          <a:effectRef idx="0"/>
          <a:fontRef idx="minor"/>
        </p:style>
        <p:txBody>
          <a:bodyPr wrap="none" lIns="0" rIns="0" tIns="0" bIns="0" anchor="t">
            <a:noAutofit/>
          </a:bodyPr>
          <a:p>
            <a:pPr defTabSz="914400">
              <a:lnSpc>
                <a:spcPts val="5051"/>
              </a:lnSpc>
              <a:tabLst>
                <a:tab algn="l" pos="0"/>
              </a:tabLst>
            </a:pPr>
            <a:endParaRPr b="0" lang="en-US" sz="4050" spc="-1" strike="noStrike">
              <a:solidFill>
                <a:schemeClr val="dk1"/>
              </a:solidFill>
              <a:latin typeface="Calibri"/>
            </a:endParaRPr>
          </a:p>
        </p:txBody>
      </p:sp>
      <p:pic>
        <p:nvPicPr>
          <p:cNvPr id="109" name="Image 0" descr="preencoded.png"/>
          <p:cNvPicPr/>
          <p:nvPr/>
        </p:nvPicPr>
        <p:blipFill>
          <a:blip r:embed="rId1"/>
          <a:stretch/>
        </p:blipFill>
        <p:spPr>
          <a:xfrm>
            <a:off x="723600" y="1813320"/>
            <a:ext cx="1033560" cy="1852560"/>
          </a:xfrm>
          <a:prstGeom prst="rect">
            <a:avLst/>
          </a:prstGeom>
          <a:ln w="0">
            <a:noFill/>
          </a:ln>
        </p:spPr>
      </p:pic>
      <p:sp>
        <p:nvSpPr>
          <p:cNvPr id="110" name="Text 1"/>
          <p:cNvSpPr/>
          <p:nvPr/>
        </p:nvSpPr>
        <p:spPr>
          <a:xfrm>
            <a:off x="2067480" y="2019960"/>
            <a:ext cx="2584440" cy="3225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pc="-1" strike="noStrike">
                <a:solidFill>
                  <a:srgbClr val="e5e0df"/>
                </a:solidFill>
                <a:latin typeface="Inter"/>
                <a:ea typeface="Inter"/>
              </a:rPr>
              <a:t>Cartola</a:t>
            </a:r>
            <a:endParaRPr b="0" lang="pt-BR" sz="2000" spc="-1" strike="noStrike">
              <a:solidFill>
                <a:srgbClr val="000000"/>
              </a:solidFill>
              <a:latin typeface="Arial"/>
            </a:endParaRPr>
          </a:p>
        </p:txBody>
      </p:sp>
      <p:sp>
        <p:nvSpPr>
          <p:cNvPr id="111" name="Text 2"/>
          <p:cNvSpPr/>
          <p:nvPr/>
        </p:nvSpPr>
        <p:spPr>
          <a:xfrm>
            <a:off x="2067480" y="2467080"/>
            <a:ext cx="11838600" cy="9921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00" spc="-1" strike="noStrike">
                <a:solidFill>
                  <a:srgbClr val="e5e0df"/>
                </a:solidFill>
                <a:latin typeface="Inter"/>
                <a:ea typeface="Inter"/>
              </a:rPr>
              <a:t>Um dos maiores compositores de samba, Cartola (1908-1980) foi um ícone da música brasileira. Suas letras melancólicas e poéticas, com temas como o amor, a saudade, e a vida cotidiana, se tornaram clássicos do samba. Cartola, com sua simplicidade e profundidade, encantava o público com suas canções e seu talento único.</a:t>
            </a:r>
            <a:endParaRPr b="0" lang="pt-BR" sz="1600" spc="-1" strike="noStrike">
              <a:solidFill>
                <a:srgbClr val="000000"/>
              </a:solidFill>
              <a:latin typeface="Arial"/>
            </a:endParaRPr>
          </a:p>
        </p:txBody>
      </p:sp>
      <p:pic>
        <p:nvPicPr>
          <p:cNvPr id="112" name="Image 1" descr="preencoded.png"/>
          <p:cNvPicPr/>
          <p:nvPr/>
        </p:nvPicPr>
        <p:blipFill>
          <a:blip r:embed="rId2"/>
          <a:stretch/>
        </p:blipFill>
        <p:spPr>
          <a:xfrm>
            <a:off x="723600" y="3666240"/>
            <a:ext cx="1033560" cy="1852560"/>
          </a:xfrm>
          <a:prstGeom prst="rect">
            <a:avLst/>
          </a:prstGeom>
          <a:ln w="0">
            <a:noFill/>
          </a:ln>
        </p:spPr>
      </p:pic>
      <p:sp>
        <p:nvSpPr>
          <p:cNvPr id="113" name="Text 3"/>
          <p:cNvSpPr/>
          <p:nvPr/>
        </p:nvSpPr>
        <p:spPr>
          <a:xfrm>
            <a:off x="2067480" y="3873240"/>
            <a:ext cx="2584440" cy="3225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pc="-1" strike="noStrike">
                <a:solidFill>
                  <a:srgbClr val="e5e0df"/>
                </a:solidFill>
                <a:latin typeface="Inter"/>
                <a:ea typeface="Inter"/>
              </a:rPr>
              <a:t>Racionais MC's</a:t>
            </a:r>
            <a:endParaRPr b="0" lang="pt-BR" sz="2000" spc="-1" strike="noStrike">
              <a:solidFill>
                <a:srgbClr val="000000"/>
              </a:solidFill>
              <a:latin typeface="Arial"/>
            </a:endParaRPr>
          </a:p>
        </p:txBody>
      </p:sp>
      <p:sp>
        <p:nvSpPr>
          <p:cNvPr id="114" name="Text 4"/>
          <p:cNvSpPr/>
          <p:nvPr/>
        </p:nvSpPr>
        <p:spPr>
          <a:xfrm>
            <a:off x="2067480" y="4320360"/>
            <a:ext cx="11838600" cy="9921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00" spc="-1" strike="noStrike">
                <a:solidFill>
                  <a:srgbClr val="e5e0df"/>
                </a:solidFill>
                <a:latin typeface="Inter"/>
                <a:ea typeface="Inter"/>
              </a:rPr>
              <a:t>O grupo Racionais MC's, fundado na década de 1980, é um dos mais importantes do hip hop brasileiro. Com letras engajadas e um estilo único, os Racionais MC's abordam temas como a pobreza, a desigualdade social, a violência policial e o racismo, com um olhar crítico sobre a realidade das comunidades negras e periféricas.</a:t>
            </a:r>
            <a:endParaRPr b="0" lang="pt-BR" sz="1600" spc="-1" strike="noStrike">
              <a:solidFill>
                <a:srgbClr val="000000"/>
              </a:solidFill>
              <a:latin typeface="Arial"/>
            </a:endParaRPr>
          </a:p>
        </p:txBody>
      </p:sp>
      <p:pic>
        <p:nvPicPr>
          <p:cNvPr id="115" name="Image 2" descr="preencoded.png"/>
          <p:cNvPicPr/>
          <p:nvPr/>
        </p:nvPicPr>
        <p:blipFill>
          <a:blip r:embed="rId3"/>
          <a:stretch/>
        </p:blipFill>
        <p:spPr>
          <a:xfrm>
            <a:off x="723600" y="5519520"/>
            <a:ext cx="1033560" cy="1852560"/>
          </a:xfrm>
          <a:prstGeom prst="rect">
            <a:avLst/>
          </a:prstGeom>
          <a:ln w="0">
            <a:noFill/>
          </a:ln>
        </p:spPr>
      </p:pic>
      <p:sp>
        <p:nvSpPr>
          <p:cNvPr id="116" name="Text 5"/>
          <p:cNvSpPr/>
          <p:nvPr/>
        </p:nvSpPr>
        <p:spPr>
          <a:xfrm>
            <a:off x="2067480" y="5726160"/>
            <a:ext cx="2584440" cy="3225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pc="-1" strike="noStrike">
                <a:solidFill>
                  <a:srgbClr val="e5e0df"/>
                </a:solidFill>
                <a:latin typeface="Inter"/>
                <a:ea typeface="Inter"/>
              </a:rPr>
              <a:t>Emicida</a:t>
            </a:r>
            <a:endParaRPr b="0" lang="pt-BR" sz="2000" spc="-1" strike="noStrike">
              <a:solidFill>
                <a:srgbClr val="000000"/>
              </a:solidFill>
              <a:latin typeface="Arial"/>
            </a:endParaRPr>
          </a:p>
        </p:txBody>
      </p:sp>
      <p:sp>
        <p:nvSpPr>
          <p:cNvPr id="117" name="Text 6"/>
          <p:cNvSpPr/>
          <p:nvPr/>
        </p:nvSpPr>
        <p:spPr>
          <a:xfrm>
            <a:off x="2067480" y="6173280"/>
            <a:ext cx="11838600" cy="9921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00" spc="-1" strike="noStrike">
                <a:solidFill>
                  <a:srgbClr val="e5e0df"/>
                </a:solidFill>
                <a:latin typeface="Inter"/>
                <a:ea typeface="Inter"/>
              </a:rPr>
              <a:t>Emicida, rapper e compositor brasileiro, é uma das figuras mais relevantes do hip hop atual. Suas letras, além de abordar temas sociais e políticos, exploram a cultura negra brasileira, com referências à história, à música e à literatura. Sua obra se destaca pela linguagem poética e reflexiva, com um olhar crítico sobre a sociedade e uma busca por justiça social.</a:t>
            </a:r>
            <a:endParaRPr b="0" lang="pt-BR" sz="1600" spc="-1" strike="noStrike">
              <a:solidFill>
                <a:srgbClr val="000000"/>
              </a:solidFill>
              <a:latin typeface="Arial"/>
            </a:endParaRPr>
          </a:p>
        </p:txBody>
      </p:sp>
      <p:pic>
        <p:nvPicPr>
          <p:cNvPr id="118" name="Imagem 11" descr=""/>
          <p:cNvPicPr/>
          <p:nvPr/>
        </p:nvPicPr>
        <p:blipFill>
          <a:blip r:embed="rId4"/>
          <a:stretch/>
        </p:blipFill>
        <p:spPr>
          <a:xfrm>
            <a:off x="12573360" y="7679160"/>
            <a:ext cx="1999800" cy="418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Image 0" descr="preencoded.png"/>
          <p:cNvPicPr/>
          <p:nvPr/>
        </p:nvPicPr>
        <p:blipFill>
          <a:blip r:embed="rId1"/>
          <a:stretch/>
        </p:blipFill>
        <p:spPr>
          <a:xfrm>
            <a:off x="0" y="0"/>
            <a:ext cx="14630040" cy="2068920"/>
          </a:xfrm>
          <a:prstGeom prst="rect">
            <a:avLst/>
          </a:prstGeom>
          <a:ln w="0">
            <a:noFill/>
          </a:ln>
        </p:spPr>
      </p:pic>
      <p:sp>
        <p:nvSpPr>
          <p:cNvPr id="120" name="Text 0"/>
          <p:cNvSpPr/>
          <p:nvPr/>
        </p:nvSpPr>
        <p:spPr>
          <a:xfrm>
            <a:off x="579240" y="2524320"/>
            <a:ext cx="12701880" cy="516960"/>
          </a:xfrm>
          <a:prstGeom prst="rect">
            <a:avLst/>
          </a:prstGeom>
          <a:noFill/>
          <a:ln w="0">
            <a:noFill/>
          </a:ln>
        </p:spPr>
        <p:style>
          <a:lnRef idx="0"/>
          <a:fillRef idx="0"/>
          <a:effectRef idx="0"/>
          <a:fontRef idx="minor"/>
        </p:style>
        <p:txBody>
          <a:bodyPr wrap="none" lIns="0" rIns="0" tIns="0" bIns="0" anchor="t">
            <a:noAutofit/>
          </a:bodyPr>
          <a:p>
            <a:pPr defTabSz="914400">
              <a:lnSpc>
                <a:spcPts val="4051"/>
              </a:lnSpc>
              <a:tabLst>
                <a:tab algn="l" pos="0"/>
              </a:tabLst>
            </a:pPr>
            <a:r>
              <a:rPr b="1" lang="en-US" sz="3250" spc="-1" strike="noStrike">
                <a:solidFill>
                  <a:srgbClr val="ffffff"/>
                </a:solidFill>
                <a:latin typeface="Inter"/>
                <a:ea typeface="Inter"/>
              </a:rPr>
              <a:t>Literatura Negra Brasileira no Século XX: Novas Vozes e Temas</a:t>
            </a:r>
            <a:endParaRPr b="0" lang="pt-BR" sz="3250" spc="-1" strike="noStrike">
              <a:solidFill>
                <a:srgbClr val="000000"/>
              </a:solidFill>
              <a:latin typeface="Arial"/>
            </a:endParaRPr>
          </a:p>
        </p:txBody>
      </p:sp>
      <p:sp>
        <p:nvSpPr>
          <p:cNvPr id="121" name="Shape 1"/>
          <p:cNvSpPr/>
          <p:nvPr/>
        </p:nvSpPr>
        <p:spPr>
          <a:xfrm>
            <a:off x="579240" y="3290040"/>
            <a:ext cx="6652800" cy="2027880"/>
          </a:xfrm>
          <a:prstGeom prst="roundRect">
            <a:avLst>
              <a:gd name="adj" fmla="val 3428"/>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22" name="Text 2"/>
          <p:cNvSpPr/>
          <p:nvPr/>
        </p:nvSpPr>
        <p:spPr>
          <a:xfrm>
            <a:off x="752400" y="3463200"/>
            <a:ext cx="2068920" cy="2581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1600" spc="-1" strike="noStrike">
                <a:solidFill>
                  <a:srgbClr val="e5e0df"/>
                </a:solidFill>
                <a:latin typeface="Inter"/>
                <a:ea typeface="Inter"/>
              </a:rPr>
              <a:t>Jorge Amado</a:t>
            </a:r>
            <a:endParaRPr b="0" lang="pt-BR" sz="1600" spc="-1" strike="noStrike">
              <a:solidFill>
                <a:srgbClr val="000000"/>
              </a:solidFill>
              <a:latin typeface="Arial"/>
            </a:endParaRPr>
          </a:p>
        </p:txBody>
      </p:sp>
      <p:sp>
        <p:nvSpPr>
          <p:cNvPr id="123" name="Text 3"/>
          <p:cNvSpPr/>
          <p:nvPr/>
        </p:nvSpPr>
        <p:spPr>
          <a:xfrm>
            <a:off x="875880" y="3763080"/>
            <a:ext cx="6306480" cy="1323720"/>
          </a:xfrm>
          <a:prstGeom prst="rect">
            <a:avLst/>
          </a:prstGeom>
          <a:noFill/>
          <a:ln w="0">
            <a:noFill/>
          </a:ln>
        </p:spPr>
        <p:style>
          <a:lnRef idx="0"/>
          <a:fillRef idx="0"/>
          <a:effectRef idx="0"/>
          <a:fontRef idx="minor"/>
        </p:style>
        <p:txBody>
          <a:bodyPr lIns="0" rIns="0" tIns="0" bIns="0" anchor="t">
            <a:noAutofit/>
          </a:bodyPr>
          <a:p>
            <a:pPr defTabSz="914400">
              <a:lnSpc>
                <a:spcPts val="2049"/>
              </a:lnSpc>
              <a:tabLst>
                <a:tab algn="l" pos="0"/>
              </a:tabLst>
            </a:pPr>
            <a:r>
              <a:rPr b="0" lang="en-US" sz="1200" spc="-1" strike="noStrike">
                <a:solidFill>
                  <a:srgbClr val="e5e0df"/>
                </a:solidFill>
                <a:latin typeface="Arial"/>
                <a:ea typeface="Inter"/>
              </a:rPr>
              <a:t>Jorge Amado, autor de obras como "Gabriela, Cravo e Canela" e "Tenda dos Milagres", abordou temas como a vida nos quarteirões pobres, a cultura afro-brasileira e a luta contra a desigualdade social. Suas obras, com personagens cativantes e tramas envolventes, contribuíram para o debate sobre a condição do negro no Brasil.</a:t>
            </a:r>
            <a:endParaRPr b="0" lang="pt-BR" sz="1200" spc="-1" strike="noStrike">
              <a:solidFill>
                <a:srgbClr val="000000"/>
              </a:solidFill>
              <a:latin typeface="Arial"/>
            </a:endParaRPr>
          </a:p>
        </p:txBody>
      </p:sp>
      <p:sp>
        <p:nvSpPr>
          <p:cNvPr id="124" name="Shape 4"/>
          <p:cNvSpPr/>
          <p:nvPr/>
        </p:nvSpPr>
        <p:spPr>
          <a:xfrm>
            <a:off x="7398000" y="3290040"/>
            <a:ext cx="6652800" cy="2027880"/>
          </a:xfrm>
          <a:prstGeom prst="roundRect">
            <a:avLst>
              <a:gd name="adj" fmla="val 3428"/>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25" name="Text 5"/>
          <p:cNvSpPr/>
          <p:nvPr/>
        </p:nvSpPr>
        <p:spPr>
          <a:xfrm>
            <a:off x="7571160" y="3463200"/>
            <a:ext cx="2418480" cy="2581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1600" spc="-1" strike="noStrike">
                <a:solidFill>
                  <a:srgbClr val="e5e0df"/>
                </a:solidFill>
                <a:latin typeface="Inter"/>
                <a:ea typeface="Inter"/>
              </a:rPr>
              <a:t>Carolina Maria de Jesus</a:t>
            </a:r>
            <a:endParaRPr b="0" lang="pt-BR" sz="1600" spc="-1" strike="noStrike">
              <a:solidFill>
                <a:srgbClr val="000000"/>
              </a:solidFill>
              <a:latin typeface="Arial"/>
            </a:endParaRPr>
          </a:p>
        </p:txBody>
      </p:sp>
      <p:sp>
        <p:nvSpPr>
          <p:cNvPr id="126" name="Text 6"/>
          <p:cNvSpPr/>
          <p:nvPr/>
        </p:nvSpPr>
        <p:spPr>
          <a:xfrm>
            <a:off x="7571160" y="3821040"/>
            <a:ext cx="6306480" cy="1323720"/>
          </a:xfrm>
          <a:prstGeom prst="rect">
            <a:avLst/>
          </a:prstGeom>
          <a:noFill/>
          <a:ln w="0">
            <a:noFill/>
          </a:ln>
        </p:spPr>
        <p:style>
          <a:lnRef idx="0"/>
          <a:fillRef idx="0"/>
          <a:effectRef idx="0"/>
          <a:fontRef idx="minor"/>
        </p:style>
        <p:txBody>
          <a:bodyPr lIns="0" rIns="0" tIns="0" bIns="0" anchor="t">
            <a:noAutofit/>
          </a:bodyPr>
          <a:p>
            <a:pPr defTabSz="914400">
              <a:lnSpc>
                <a:spcPts val="2049"/>
              </a:lnSpc>
              <a:tabLst>
                <a:tab algn="l" pos="0"/>
              </a:tabLst>
            </a:pPr>
            <a:r>
              <a:rPr b="0" lang="en-US" sz="1200" spc="-1" strike="noStrike">
                <a:solidFill>
                  <a:srgbClr val="e5e0df"/>
                </a:solidFill>
                <a:latin typeface="Arial"/>
                <a:ea typeface="Inter"/>
              </a:rPr>
              <a:t>Carolina Maria de Jesus, autora de "Quarto de Despejo: Diário de Uma Favelada", uma obra autobiográfica que retrata a vida de uma catadora de lixo em uma favela de São Paulo, deu voz aos marginalizados e invisíveis. Sua obra é um retrato cru e realista da realidade das comunidades pobres e um denúncia contra a desigualdade social.</a:t>
            </a:r>
            <a:endParaRPr b="0" lang="pt-BR" sz="1200" spc="-1" strike="noStrike">
              <a:solidFill>
                <a:srgbClr val="000000"/>
              </a:solidFill>
              <a:latin typeface="Arial"/>
            </a:endParaRPr>
          </a:p>
        </p:txBody>
      </p:sp>
      <p:sp>
        <p:nvSpPr>
          <p:cNvPr id="127" name="Shape 7"/>
          <p:cNvSpPr/>
          <p:nvPr/>
        </p:nvSpPr>
        <p:spPr>
          <a:xfrm>
            <a:off x="579240" y="5483520"/>
            <a:ext cx="6652800" cy="2292480"/>
          </a:xfrm>
          <a:prstGeom prst="roundRect">
            <a:avLst>
              <a:gd name="adj" fmla="val 3032"/>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28" name="Text 8"/>
          <p:cNvSpPr/>
          <p:nvPr/>
        </p:nvSpPr>
        <p:spPr>
          <a:xfrm>
            <a:off x="752400" y="5656680"/>
            <a:ext cx="2345400" cy="2581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1600" spc="-1" strike="noStrike">
                <a:solidFill>
                  <a:srgbClr val="e5e0df"/>
                </a:solidFill>
                <a:latin typeface="Inter"/>
                <a:ea typeface="Inter"/>
              </a:rPr>
              <a:t>Drummond de Andrade</a:t>
            </a:r>
            <a:endParaRPr b="0" lang="pt-BR" sz="1600" spc="-1" strike="noStrike">
              <a:solidFill>
                <a:srgbClr val="000000"/>
              </a:solidFill>
              <a:latin typeface="Arial"/>
            </a:endParaRPr>
          </a:p>
        </p:txBody>
      </p:sp>
      <p:sp>
        <p:nvSpPr>
          <p:cNvPr id="129" name="Text 9"/>
          <p:cNvSpPr/>
          <p:nvPr/>
        </p:nvSpPr>
        <p:spPr>
          <a:xfrm>
            <a:off x="752400" y="6014520"/>
            <a:ext cx="6306480" cy="1323720"/>
          </a:xfrm>
          <a:prstGeom prst="rect">
            <a:avLst/>
          </a:prstGeom>
          <a:noFill/>
          <a:ln w="0">
            <a:noFill/>
          </a:ln>
        </p:spPr>
        <p:style>
          <a:lnRef idx="0"/>
          <a:fillRef idx="0"/>
          <a:effectRef idx="0"/>
          <a:fontRef idx="minor"/>
        </p:style>
        <p:txBody>
          <a:bodyPr lIns="0" rIns="0" tIns="0" bIns="0" anchor="t">
            <a:noAutofit/>
          </a:bodyPr>
          <a:p>
            <a:pPr defTabSz="914400">
              <a:lnSpc>
                <a:spcPts val="2049"/>
              </a:lnSpc>
              <a:tabLst>
                <a:tab algn="l" pos="0"/>
              </a:tabLst>
            </a:pPr>
            <a:r>
              <a:rPr b="0" lang="en-US" sz="1200" spc="-1" strike="noStrike">
                <a:solidFill>
                  <a:srgbClr val="e5e0df"/>
                </a:solidFill>
                <a:latin typeface="Arial"/>
                <a:ea typeface="Inter"/>
              </a:rPr>
              <a:t>Carlos Drummond de Andrade, um dos maiores poetas brasileiros, abordou em seus poemas a temática racial e a denúncia da discriminação social. Em obras como "Claro Enigma", ele explorou a complexidade da alma humana e as desigualdades que marcam a sociedade. A sua obra, com sensibilidade e profundidade, contribuiu para o debate sobre a condição do negro no Brasil.</a:t>
            </a:r>
            <a:endParaRPr b="0" lang="pt-BR" sz="1200" spc="-1" strike="noStrike">
              <a:solidFill>
                <a:srgbClr val="000000"/>
              </a:solidFill>
              <a:latin typeface="Arial"/>
            </a:endParaRPr>
          </a:p>
        </p:txBody>
      </p:sp>
      <p:sp>
        <p:nvSpPr>
          <p:cNvPr id="130" name="Shape 10"/>
          <p:cNvSpPr/>
          <p:nvPr/>
        </p:nvSpPr>
        <p:spPr>
          <a:xfrm>
            <a:off x="7398000" y="5483520"/>
            <a:ext cx="6652800" cy="2292480"/>
          </a:xfrm>
          <a:prstGeom prst="roundRect">
            <a:avLst>
              <a:gd name="adj" fmla="val 3032"/>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31" name="Text 11"/>
          <p:cNvSpPr/>
          <p:nvPr/>
        </p:nvSpPr>
        <p:spPr>
          <a:xfrm>
            <a:off x="7571160" y="5656680"/>
            <a:ext cx="2068920" cy="2581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1600" spc="-1" strike="noStrike">
                <a:solidFill>
                  <a:srgbClr val="e5e0df"/>
                </a:solidFill>
                <a:latin typeface="Inter"/>
                <a:ea typeface="Inter"/>
              </a:rPr>
              <a:t>Nelson Rodrigues</a:t>
            </a:r>
            <a:endParaRPr b="0" lang="pt-BR" sz="1600" spc="-1" strike="noStrike">
              <a:solidFill>
                <a:srgbClr val="000000"/>
              </a:solidFill>
              <a:latin typeface="Arial"/>
            </a:endParaRPr>
          </a:p>
        </p:txBody>
      </p:sp>
      <p:sp>
        <p:nvSpPr>
          <p:cNvPr id="132" name="Text 12"/>
          <p:cNvSpPr/>
          <p:nvPr/>
        </p:nvSpPr>
        <p:spPr>
          <a:xfrm>
            <a:off x="7571160" y="6014520"/>
            <a:ext cx="6306480" cy="1588320"/>
          </a:xfrm>
          <a:prstGeom prst="rect">
            <a:avLst/>
          </a:prstGeom>
          <a:noFill/>
          <a:ln w="0">
            <a:noFill/>
          </a:ln>
        </p:spPr>
        <p:style>
          <a:lnRef idx="0"/>
          <a:fillRef idx="0"/>
          <a:effectRef idx="0"/>
          <a:fontRef idx="minor"/>
        </p:style>
        <p:txBody>
          <a:bodyPr lIns="0" rIns="0" tIns="0" bIns="0" anchor="t">
            <a:noAutofit/>
          </a:bodyPr>
          <a:p>
            <a:pPr defTabSz="914400">
              <a:lnSpc>
                <a:spcPts val="2049"/>
              </a:lnSpc>
              <a:tabLst>
                <a:tab algn="l" pos="0"/>
              </a:tabLst>
            </a:pPr>
            <a:r>
              <a:rPr b="0" lang="en-US" sz="1200" spc="-1" strike="noStrike">
                <a:solidFill>
                  <a:srgbClr val="e5e0df"/>
                </a:solidFill>
                <a:latin typeface="Arial"/>
                <a:ea typeface="Inter"/>
              </a:rPr>
              <a:t>Nelson Rodrigues, dramaturgo e cronista brasileiro, abordou em suas obras temas como racismo, sexualidade e a violência social. Ele utilizava o humor negro e o realismo cru para denunciar as contradições da sociedade brasileira, incluindo as desigualdades raciais. Suas obras tiveram grande impacto na cultura brasileira e contribuíram para o debate sobre a condição do negro no país.</a:t>
            </a:r>
            <a:endParaRPr b="0" lang="pt-BR" sz="1200" spc="-1" strike="noStrike">
              <a:solidFill>
                <a:srgbClr val="000000"/>
              </a:solidFill>
              <a:latin typeface="Arial"/>
            </a:endParaRPr>
          </a:p>
        </p:txBody>
      </p:sp>
      <p:pic>
        <p:nvPicPr>
          <p:cNvPr id="133" name="Imagem 15" descr=""/>
          <p:cNvPicPr/>
          <p:nvPr/>
        </p:nvPicPr>
        <p:blipFill>
          <a:blip r:embed="rId2"/>
          <a:stretch/>
        </p:blipFill>
        <p:spPr>
          <a:xfrm>
            <a:off x="12505680" y="7781760"/>
            <a:ext cx="1999800" cy="352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 0"/>
          <p:cNvSpPr/>
          <p:nvPr/>
        </p:nvSpPr>
        <p:spPr>
          <a:xfrm>
            <a:off x="466560" y="366480"/>
            <a:ext cx="2666160" cy="33300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050" spc="-1" strike="noStrike">
                <a:solidFill>
                  <a:srgbClr val="ffffff"/>
                </a:solidFill>
                <a:latin typeface="Inter"/>
                <a:ea typeface="Inter"/>
              </a:rPr>
              <a:t> </a:t>
            </a:r>
            <a:r>
              <a:rPr b="1" lang="en-US" sz="2050" spc="-1" strike="noStrike">
                <a:solidFill>
                  <a:srgbClr val="ffffff"/>
                </a:solidFill>
                <a:latin typeface="Inter"/>
                <a:ea typeface="Inter"/>
              </a:rPr>
              <a:t>obras</a:t>
            </a:r>
            <a:endParaRPr b="0" lang="pt-BR" sz="2050" spc="-1" strike="noStrike">
              <a:solidFill>
                <a:srgbClr val="000000"/>
              </a:solidFill>
              <a:latin typeface="Arial"/>
            </a:endParaRPr>
          </a:p>
        </p:txBody>
      </p:sp>
      <p:sp>
        <p:nvSpPr>
          <p:cNvPr id="135" name="Shape 1"/>
          <p:cNvSpPr/>
          <p:nvPr/>
        </p:nvSpPr>
        <p:spPr>
          <a:xfrm>
            <a:off x="466560" y="849960"/>
            <a:ext cx="6640920" cy="3588120"/>
          </a:xfrm>
          <a:prstGeom prst="roundRect">
            <a:avLst>
              <a:gd name="adj" fmla="val 1502"/>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36" name="Text 2"/>
          <p:cNvSpPr/>
          <p:nvPr/>
        </p:nvSpPr>
        <p:spPr>
          <a:xfrm>
            <a:off x="607320" y="990720"/>
            <a:ext cx="1666080" cy="208080"/>
          </a:xfrm>
          <a:prstGeom prst="rect">
            <a:avLst/>
          </a:prstGeom>
          <a:noFill/>
          <a:ln w="0">
            <a:noFill/>
          </a:ln>
        </p:spPr>
        <p:style>
          <a:lnRef idx="0"/>
          <a:fillRef idx="0"/>
          <a:effectRef idx="0"/>
          <a:fontRef idx="minor"/>
        </p:style>
        <p:txBody>
          <a:bodyPr wrap="none" lIns="0" rIns="0" tIns="0" bIns="0" anchor="t">
            <a:noAutofit/>
          </a:bodyPr>
          <a:p>
            <a:pPr defTabSz="914400">
              <a:lnSpc>
                <a:spcPts val="1599"/>
              </a:lnSpc>
              <a:tabLst>
                <a:tab algn="l" pos="0"/>
              </a:tabLst>
            </a:pPr>
            <a:r>
              <a:rPr b="1" lang="en-US" sz="1300" spc="-1" strike="noStrike">
                <a:solidFill>
                  <a:srgbClr val="e5e0df"/>
                </a:solidFill>
                <a:latin typeface="Inter"/>
                <a:ea typeface="Inter"/>
              </a:rPr>
              <a:t>Jorge Amado</a:t>
            </a:r>
            <a:endParaRPr b="0" lang="pt-BR" sz="1300" spc="-1" strike="noStrike">
              <a:solidFill>
                <a:srgbClr val="000000"/>
              </a:solidFill>
              <a:latin typeface="Arial"/>
            </a:endParaRPr>
          </a:p>
        </p:txBody>
      </p:sp>
      <p:pic>
        <p:nvPicPr>
          <p:cNvPr id="137" name="Image 0" descr="preencoded.png"/>
          <p:cNvPicPr/>
          <p:nvPr/>
        </p:nvPicPr>
        <p:blipFill>
          <a:blip r:embed="rId1"/>
          <a:stretch/>
        </p:blipFill>
        <p:spPr>
          <a:xfrm flipH="1">
            <a:off x="1342080" y="1148400"/>
            <a:ext cx="1487880" cy="2343960"/>
          </a:xfrm>
          <a:prstGeom prst="rect">
            <a:avLst/>
          </a:prstGeom>
          <a:ln w="0">
            <a:noFill/>
          </a:ln>
        </p:spPr>
      </p:pic>
      <p:pic>
        <p:nvPicPr>
          <p:cNvPr id="138" name="Image 1" descr="preencoded.png"/>
          <p:cNvPicPr/>
          <p:nvPr/>
        </p:nvPicPr>
        <p:blipFill>
          <a:blip r:embed="rId2"/>
          <a:stretch/>
        </p:blipFill>
        <p:spPr>
          <a:xfrm>
            <a:off x="3395160" y="1148400"/>
            <a:ext cx="1687680" cy="2343960"/>
          </a:xfrm>
          <a:prstGeom prst="rect">
            <a:avLst/>
          </a:prstGeom>
          <a:ln w="0">
            <a:noFill/>
          </a:ln>
        </p:spPr>
      </p:pic>
      <p:sp>
        <p:nvSpPr>
          <p:cNvPr id="139" name="Text 3"/>
          <p:cNvSpPr/>
          <p:nvPr/>
        </p:nvSpPr>
        <p:spPr>
          <a:xfrm>
            <a:off x="607320" y="4224960"/>
            <a:ext cx="6499800" cy="21312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endParaRPr b="0" lang="en-US" sz="1000" spc="-1" strike="noStrike">
              <a:solidFill>
                <a:schemeClr val="dk1"/>
              </a:solidFill>
              <a:latin typeface="Calibri"/>
            </a:endParaRPr>
          </a:p>
        </p:txBody>
      </p:sp>
      <p:sp>
        <p:nvSpPr>
          <p:cNvPr id="140" name="Shape 4"/>
          <p:cNvSpPr/>
          <p:nvPr/>
        </p:nvSpPr>
        <p:spPr>
          <a:xfrm>
            <a:off x="7381800" y="849960"/>
            <a:ext cx="6781680" cy="3728880"/>
          </a:xfrm>
          <a:prstGeom prst="roundRect">
            <a:avLst>
              <a:gd name="adj" fmla="val 1502"/>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41" name="Text 5"/>
          <p:cNvSpPr/>
          <p:nvPr/>
        </p:nvSpPr>
        <p:spPr>
          <a:xfrm>
            <a:off x="7522560" y="990720"/>
            <a:ext cx="1947960" cy="208080"/>
          </a:xfrm>
          <a:prstGeom prst="rect">
            <a:avLst/>
          </a:prstGeom>
          <a:noFill/>
          <a:ln w="0">
            <a:noFill/>
          </a:ln>
        </p:spPr>
        <p:style>
          <a:lnRef idx="0"/>
          <a:fillRef idx="0"/>
          <a:effectRef idx="0"/>
          <a:fontRef idx="minor"/>
        </p:style>
        <p:txBody>
          <a:bodyPr wrap="none" lIns="0" rIns="0" tIns="0" bIns="0" anchor="t">
            <a:noAutofit/>
          </a:bodyPr>
          <a:p>
            <a:pPr defTabSz="914400">
              <a:lnSpc>
                <a:spcPts val="1599"/>
              </a:lnSpc>
              <a:tabLst>
                <a:tab algn="l" pos="0"/>
              </a:tabLst>
            </a:pPr>
            <a:r>
              <a:rPr b="1" lang="en-US" sz="1300" spc="-1" strike="noStrike">
                <a:solidFill>
                  <a:srgbClr val="e5e0df"/>
                </a:solidFill>
                <a:latin typeface="Inter"/>
                <a:ea typeface="Inter"/>
              </a:rPr>
              <a:t>Carolina Maria de Jesus</a:t>
            </a:r>
            <a:endParaRPr b="0" lang="pt-BR" sz="1300" spc="-1" strike="noStrike">
              <a:solidFill>
                <a:srgbClr val="000000"/>
              </a:solidFill>
              <a:latin typeface="Arial"/>
            </a:endParaRPr>
          </a:p>
        </p:txBody>
      </p:sp>
      <p:pic>
        <p:nvPicPr>
          <p:cNvPr id="142" name="Image 2" descr="preencoded.png"/>
          <p:cNvPicPr/>
          <p:nvPr/>
        </p:nvPicPr>
        <p:blipFill>
          <a:blip r:embed="rId3"/>
          <a:stretch/>
        </p:blipFill>
        <p:spPr>
          <a:xfrm>
            <a:off x="7522560" y="1348920"/>
            <a:ext cx="1666080" cy="2353680"/>
          </a:xfrm>
          <a:prstGeom prst="rect">
            <a:avLst/>
          </a:prstGeom>
          <a:ln w="0">
            <a:noFill/>
          </a:ln>
        </p:spPr>
      </p:pic>
      <p:sp>
        <p:nvSpPr>
          <p:cNvPr id="143" name="Shape 6"/>
          <p:cNvSpPr/>
          <p:nvPr/>
        </p:nvSpPr>
        <p:spPr>
          <a:xfrm>
            <a:off x="466560" y="4712400"/>
            <a:ext cx="6781680" cy="3156480"/>
          </a:xfrm>
          <a:prstGeom prst="roundRect">
            <a:avLst>
              <a:gd name="adj" fmla="val 17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44" name="Text 7"/>
          <p:cNvSpPr/>
          <p:nvPr/>
        </p:nvSpPr>
        <p:spPr>
          <a:xfrm>
            <a:off x="607320" y="4853520"/>
            <a:ext cx="1888920" cy="208080"/>
          </a:xfrm>
          <a:prstGeom prst="rect">
            <a:avLst/>
          </a:prstGeom>
          <a:noFill/>
          <a:ln w="0">
            <a:noFill/>
          </a:ln>
        </p:spPr>
        <p:style>
          <a:lnRef idx="0"/>
          <a:fillRef idx="0"/>
          <a:effectRef idx="0"/>
          <a:fontRef idx="minor"/>
        </p:style>
        <p:txBody>
          <a:bodyPr wrap="none" lIns="0" rIns="0" tIns="0" bIns="0" anchor="t">
            <a:noAutofit/>
          </a:bodyPr>
          <a:p>
            <a:pPr defTabSz="914400">
              <a:lnSpc>
                <a:spcPts val="1599"/>
              </a:lnSpc>
              <a:tabLst>
                <a:tab algn="l" pos="0"/>
              </a:tabLst>
            </a:pPr>
            <a:r>
              <a:rPr b="1" lang="en-US" sz="1300" spc="-1" strike="noStrike">
                <a:solidFill>
                  <a:srgbClr val="e5e0df"/>
                </a:solidFill>
                <a:latin typeface="Inter"/>
                <a:ea typeface="Inter"/>
              </a:rPr>
              <a:t>Drummond de Andrade</a:t>
            </a:r>
            <a:endParaRPr b="0" lang="pt-BR" sz="1300" spc="-1" strike="noStrike">
              <a:solidFill>
                <a:srgbClr val="000000"/>
              </a:solidFill>
              <a:latin typeface="Arial"/>
            </a:endParaRPr>
          </a:p>
        </p:txBody>
      </p:sp>
      <p:pic>
        <p:nvPicPr>
          <p:cNvPr id="145" name="Image 3" descr="preencoded.png"/>
          <p:cNvPicPr/>
          <p:nvPr/>
        </p:nvPicPr>
        <p:blipFill>
          <a:blip r:embed="rId4"/>
          <a:stretch/>
        </p:blipFill>
        <p:spPr>
          <a:xfrm>
            <a:off x="607320" y="5211720"/>
            <a:ext cx="1503360" cy="2153520"/>
          </a:xfrm>
          <a:prstGeom prst="rect">
            <a:avLst/>
          </a:prstGeom>
          <a:ln w="0">
            <a:noFill/>
          </a:ln>
        </p:spPr>
      </p:pic>
      <p:sp>
        <p:nvSpPr>
          <p:cNvPr id="146" name="Text 8"/>
          <p:cNvSpPr/>
          <p:nvPr/>
        </p:nvSpPr>
        <p:spPr>
          <a:xfrm>
            <a:off x="607320" y="7515360"/>
            <a:ext cx="6499800" cy="213120"/>
          </a:xfrm>
          <a:prstGeom prst="rect">
            <a:avLst/>
          </a:prstGeom>
          <a:noFill/>
          <a:ln w="0">
            <a:noFill/>
          </a:ln>
        </p:spPr>
        <p:style>
          <a:lnRef idx="0"/>
          <a:fillRef idx="0"/>
          <a:effectRef idx="0"/>
          <a:fontRef idx="minor"/>
        </p:style>
        <p:txBody>
          <a:bodyPr wrap="none" lIns="0" rIns="0" tIns="0" bIns="0" anchor="t">
            <a:noAutofit/>
          </a:bodyPr>
          <a:p>
            <a:pPr defTabSz="914400">
              <a:lnSpc>
                <a:spcPts val="1650"/>
              </a:lnSpc>
              <a:tabLst>
                <a:tab algn="l" pos="0"/>
              </a:tabLst>
            </a:pPr>
            <a:endParaRPr b="0" lang="en-US" sz="1000" spc="-1" strike="noStrike">
              <a:solidFill>
                <a:schemeClr val="dk1"/>
              </a:solidFill>
              <a:latin typeface="Calibri"/>
            </a:endParaRPr>
          </a:p>
        </p:txBody>
      </p:sp>
      <p:sp>
        <p:nvSpPr>
          <p:cNvPr id="147" name="Shape 9"/>
          <p:cNvSpPr/>
          <p:nvPr/>
        </p:nvSpPr>
        <p:spPr>
          <a:xfrm>
            <a:off x="7381800" y="4712400"/>
            <a:ext cx="6781680" cy="3156480"/>
          </a:xfrm>
          <a:prstGeom prst="roundRect">
            <a:avLst>
              <a:gd name="adj" fmla="val 1774"/>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48" name="Text 10"/>
          <p:cNvSpPr/>
          <p:nvPr/>
        </p:nvSpPr>
        <p:spPr>
          <a:xfrm>
            <a:off x="7522560" y="4853520"/>
            <a:ext cx="1666080" cy="208080"/>
          </a:xfrm>
          <a:prstGeom prst="rect">
            <a:avLst/>
          </a:prstGeom>
          <a:noFill/>
          <a:ln w="0">
            <a:noFill/>
          </a:ln>
        </p:spPr>
        <p:style>
          <a:lnRef idx="0"/>
          <a:fillRef idx="0"/>
          <a:effectRef idx="0"/>
          <a:fontRef idx="minor"/>
        </p:style>
        <p:txBody>
          <a:bodyPr wrap="none" lIns="0" rIns="0" tIns="0" bIns="0" anchor="t">
            <a:noAutofit/>
          </a:bodyPr>
          <a:p>
            <a:pPr defTabSz="914400">
              <a:lnSpc>
                <a:spcPts val="1599"/>
              </a:lnSpc>
              <a:tabLst>
                <a:tab algn="l" pos="0"/>
              </a:tabLst>
            </a:pPr>
            <a:r>
              <a:rPr b="1" lang="en-US" sz="1300" spc="-1" strike="noStrike">
                <a:solidFill>
                  <a:srgbClr val="e5e0df"/>
                </a:solidFill>
                <a:latin typeface="Inter"/>
                <a:ea typeface="Inter"/>
              </a:rPr>
              <a:t>Nelson Rodrigues</a:t>
            </a:r>
            <a:endParaRPr b="0" lang="pt-BR" sz="1300" spc="-1" strike="noStrike">
              <a:solidFill>
                <a:srgbClr val="000000"/>
              </a:solidFill>
              <a:latin typeface="Arial"/>
            </a:endParaRPr>
          </a:p>
        </p:txBody>
      </p:sp>
      <p:pic>
        <p:nvPicPr>
          <p:cNvPr id="149" name="Image 4" descr="preencoded.png"/>
          <p:cNvPicPr/>
          <p:nvPr/>
        </p:nvPicPr>
        <p:blipFill>
          <a:blip r:embed="rId5"/>
          <a:stretch/>
        </p:blipFill>
        <p:spPr>
          <a:xfrm>
            <a:off x="7522560" y="5211720"/>
            <a:ext cx="1362600" cy="2098440"/>
          </a:xfrm>
          <a:prstGeom prst="rect">
            <a:avLst/>
          </a:prstGeom>
          <a:ln w="0">
            <a:noFill/>
          </a:ln>
        </p:spPr>
      </p:pic>
      <p:pic>
        <p:nvPicPr>
          <p:cNvPr id="150" name="Imagem 17" descr=""/>
          <p:cNvPicPr/>
          <p:nvPr/>
        </p:nvPicPr>
        <p:blipFill>
          <a:blip r:embed="rId6"/>
          <a:stretch/>
        </p:blipFill>
        <p:spPr>
          <a:xfrm>
            <a:off x="12630240" y="7869600"/>
            <a:ext cx="1999800" cy="390240"/>
          </a:xfrm>
          <a:prstGeom prst="rect">
            <a:avLst/>
          </a:prstGeom>
          <a:ln w="0">
            <a:noFill/>
          </a:ln>
        </p:spPr>
      </p:pic>
      <p:pic>
        <p:nvPicPr>
          <p:cNvPr id="151" name="Imagem 18" descr=""/>
          <p:cNvPicPr/>
          <p:nvPr/>
        </p:nvPicPr>
        <p:blipFill>
          <a:blip r:embed="rId7"/>
          <a:stretch/>
        </p:blipFill>
        <p:spPr>
          <a:xfrm flipH="1">
            <a:off x="14134320" y="6537960"/>
            <a:ext cx="475560" cy="1331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 0"/>
          <p:cNvSpPr/>
          <p:nvPr/>
        </p:nvSpPr>
        <p:spPr>
          <a:xfrm>
            <a:off x="660240" y="653040"/>
            <a:ext cx="12746880" cy="588960"/>
          </a:xfrm>
          <a:prstGeom prst="rect">
            <a:avLst/>
          </a:prstGeom>
          <a:noFill/>
          <a:ln w="0">
            <a:noFill/>
          </a:ln>
        </p:spPr>
        <p:style>
          <a:lnRef idx="0"/>
          <a:fillRef idx="0"/>
          <a:effectRef idx="0"/>
          <a:fontRef idx="minor"/>
        </p:style>
        <p:txBody>
          <a:bodyPr wrap="none" lIns="0" rIns="0" tIns="0" bIns="0" anchor="t">
            <a:noAutofit/>
          </a:bodyPr>
          <a:p>
            <a:pPr defTabSz="914400">
              <a:lnSpc>
                <a:spcPts val="4601"/>
              </a:lnSpc>
              <a:tabLst>
                <a:tab algn="l" pos="0"/>
              </a:tabLst>
            </a:pPr>
            <a:r>
              <a:rPr b="1" lang="en-US" sz="3700" spc="-1" strike="noStrike">
                <a:solidFill>
                  <a:srgbClr val="ffffff"/>
                </a:solidFill>
                <a:latin typeface="Inter"/>
                <a:ea typeface="Inter"/>
              </a:rPr>
              <a:t>História Política e Cultural da Literatura Negra Brasileira</a:t>
            </a:r>
            <a:endParaRPr b="0" lang="pt-BR" sz="3700" spc="-1" strike="noStrike">
              <a:solidFill>
                <a:srgbClr val="000000"/>
              </a:solidFill>
              <a:latin typeface="Arial"/>
            </a:endParaRPr>
          </a:p>
        </p:txBody>
      </p:sp>
      <p:sp>
        <p:nvSpPr>
          <p:cNvPr id="153" name="Shape 1"/>
          <p:cNvSpPr/>
          <p:nvPr/>
        </p:nvSpPr>
        <p:spPr>
          <a:xfrm>
            <a:off x="931680" y="1525680"/>
            <a:ext cx="22680" cy="6050520"/>
          </a:xfrm>
          <a:prstGeom prst="roundRect">
            <a:avLst>
              <a:gd name="adj" fmla="val 346566"/>
            </a:avLst>
          </a:prstGeom>
          <a:solidFill>
            <a:srgbClr val="405472"/>
          </a:solidFill>
          <a:ln w="0">
            <a:noFill/>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54" name="Shape 2"/>
          <p:cNvSpPr/>
          <p:nvPr/>
        </p:nvSpPr>
        <p:spPr>
          <a:xfrm>
            <a:off x="1132560" y="1938600"/>
            <a:ext cx="659880" cy="22680"/>
          </a:xfrm>
          <a:prstGeom prst="roundRect">
            <a:avLst>
              <a:gd name="adj" fmla="val 346566"/>
            </a:avLst>
          </a:prstGeom>
          <a:solidFill>
            <a:srgbClr val="405472"/>
          </a:solidFill>
          <a:ln w="0">
            <a:noFill/>
          </a:ln>
        </p:spPr>
        <p:style>
          <a:lnRef idx="0"/>
          <a:fillRef idx="0"/>
          <a:effectRef idx="0"/>
          <a:fontRef idx="minor"/>
        </p:style>
        <p:txBody>
          <a:bodyPr lIns="90000" rIns="90000" tIns="-28800" bIns="-28800" anchor="t">
            <a:noAutofit/>
          </a:bodyPr>
          <a:p>
            <a:endParaRPr b="0" lang="pt-BR" sz="1800" spc="-1" strike="noStrike">
              <a:solidFill>
                <a:srgbClr val="ffffff"/>
              </a:solidFill>
              <a:latin typeface="Arial"/>
            </a:endParaRPr>
          </a:p>
        </p:txBody>
      </p:sp>
      <p:sp>
        <p:nvSpPr>
          <p:cNvPr id="155" name="Shape 3"/>
          <p:cNvSpPr/>
          <p:nvPr/>
        </p:nvSpPr>
        <p:spPr>
          <a:xfrm>
            <a:off x="730800" y="1737720"/>
            <a:ext cx="424080" cy="424080"/>
          </a:xfrm>
          <a:prstGeom prst="roundRect">
            <a:avLst>
              <a:gd name="adj" fmla="val 18670"/>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56" name="Text 4"/>
          <p:cNvSpPr/>
          <p:nvPr/>
        </p:nvSpPr>
        <p:spPr>
          <a:xfrm>
            <a:off x="882000" y="1808280"/>
            <a:ext cx="121680" cy="282600"/>
          </a:xfrm>
          <a:prstGeom prst="rect">
            <a:avLst/>
          </a:prstGeom>
          <a:noFill/>
          <a:ln w="0">
            <a:noFill/>
          </a:ln>
        </p:spPr>
        <p:style>
          <a:lnRef idx="0"/>
          <a:fillRef idx="0"/>
          <a:effectRef idx="0"/>
          <a:fontRef idx="minor"/>
        </p:style>
        <p:txBody>
          <a:bodyPr wrap="none" lIns="0" rIns="0" tIns="0" bIns="0" anchor="t">
            <a:noAutofit/>
          </a:bodyPr>
          <a:p>
            <a:pPr algn="ctr" defTabSz="914400">
              <a:lnSpc>
                <a:spcPts val="2200"/>
              </a:lnSpc>
              <a:tabLst>
                <a:tab algn="l" pos="0"/>
              </a:tabLst>
            </a:pPr>
            <a:r>
              <a:rPr b="1" lang="en-US" sz="2200" spc="-1" strike="noStrike">
                <a:solidFill>
                  <a:srgbClr val="e5e0df"/>
                </a:solidFill>
                <a:latin typeface="Inter"/>
                <a:ea typeface="Inter"/>
              </a:rPr>
              <a:t>1</a:t>
            </a:r>
            <a:endParaRPr b="0" lang="pt-BR" sz="2200" spc="-1" strike="noStrike">
              <a:solidFill>
                <a:srgbClr val="000000"/>
              </a:solidFill>
              <a:latin typeface="Arial"/>
            </a:endParaRPr>
          </a:p>
        </p:txBody>
      </p:sp>
      <p:sp>
        <p:nvSpPr>
          <p:cNvPr id="157" name="Text 5"/>
          <p:cNvSpPr/>
          <p:nvPr/>
        </p:nvSpPr>
        <p:spPr>
          <a:xfrm>
            <a:off x="1980360" y="1714320"/>
            <a:ext cx="3750120" cy="294480"/>
          </a:xfrm>
          <a:prstGeom prst="rect">
            <a:avLst/>
          </a:prstGeom>
          <a:noFill/>
          <a:ln w="0">
            <a:noFill/>
          </a:ln>
        </p:spPr>
        <p:style>
          <a:lnRef idx="0"/>
          <a:fillRef idx="0"/>
          <a:effectRef idx="0"/>
          <a:fontRef idx="minor"/>
        </p:style>
        <p:txBody>
          <a:bodyPr wrap="none" lIns="0" rIns="0" tIns="0" bIns="0" anchor="t">
            <a:noAutofit/>
          </a:bodyPr>
          <a:p>
            <a:pPr defTabSz="914400">
              <a:lnSpc>
                <a:spcPts val="2299"/>
              </a:lnSpc>
              <a:tabLst>
                <a:tab algn="l" pos="0"/>
              </a:tabLst>
            </a:pPr>
            <a:r>
              <a:rPr b="1" lang="en-US" sz="1850" spc="-1" strike="noStrike">
                <a:solidFill>
                  <a:srgbClr val="e5e0df"/>
                </a:solidFill>
                <a:latin typeface="Inter"/>
                <a:ea typeface="Inter"/>
              </a:rPr>
              <a:t>Século XIX: A Luta pela Abolição</a:t>
            </a:r>
            <a:endParaRPr b="0" lang="pt-BR" sz="1850" spc="-1" strike="noStrike">
              <a:solidFill>
                <a:srgbClr val="000000"/>
              </a:solidFill>
              <a:latin typeface="Arial"/>
            </a:endParaRPr>
          </a:p>
        </p:txBody>
      </p:sp>
      <p:sp>
        <p:nvSpPr>
          <p:cNvPr id="158" name="Text 6"/>
          <p:cNvSpPr/>
          <p:nvPr/>
        </p:nvSpPr>
        <p:spPr>
          <a:xfrm>
            <a:off x="1980360" y="2121840"/>
            <a:ext cx="11989440" cy="1206360"/>
          </a:xfrm>
          <a:prstGeom prst="rect">
            <a:avLst/>
          </a:prstGeom>
          <a:noFill/>
          <a:ln w="0">
            <a:noFill/>
          </a:ln>
        </p:spPr>
        <p:style>
          <a:lnRef idx="0"/>
          <a:fillRef idx="0"/>
          <a:effectRef idx="0"/>
          <a:fontRef idx="minor"/>
        </p:style>
        <p:txBody>
          <a:bodyPr lIns="0" rIns="0" tIns="0" bIns="0" anchor="t">
            <a:noAutofit/>
          </a:bodyPr>
          <a:p>
            <a:pPr defTabSz="914400">
              <a:lnSpc>
                <a:spcPts val="2350"/>
              </a:lnSpc>
              <a:tabLst>
                <a:tab algn="l" pos="0"/>
              </a:tabLst>
            </a:pPr>
            <a:r>
              <a:rPr b="0" lang="en-US" sz="1450" spc="-1" strike="noStrike">
                <a:solidFill>
                  <a:srgbClr val="e5e0df"/>
                </a:solidFill>
                <a:latin typeface="Inter"/>
                <a:ea typeface="Inter"/>
              </a:rPr>
              <a:t>A literatura negra brasileira do século XIX foi marcada pela luta pela abolição da escravidão. Autores como Castro Alves e Machado de Assis, através de suas obras, denunciaram as atrocidades da escravidão e defenderam a igualdade social. A luta contra a escravidão, nesse período, inspirou a produção literária, que se tornou um importante instrumento de denúncia e conscientização social.</a:t>
            </a:r>
            <a:endParaRPr b="0" lang="pt-BR" sz="1450" spc="-1" strike="noStrike">
              <a:solidFill>
                <a:srgbClr val="000000"/>
              </a:solidFill>
              <a:latin typeface="Arial"/>
            </a:endParaRPr>
          </a:p>
        </p:txBody>
      </p:sp>
      <p:sp>
        <p:nvSpPr>
          <p:cNvPr id="159" name="Shape 7"/>
          <p:cNvSpPr/>
          <p:nvPr/>
        </p:nvSpPr>
        <p:spPr>
          <a:xfrm>
            <a:off x="1132560" y="4118760"/>
            <a:ext cx="659880" cy="22680"/>
          </a:xfrm>
          <a:prstGeom prst="roundRect">
            <a:avLst>
              <a:gd name="adj" fmla="val 346566"/>
            </a:avLst>
          </a:prstGeom>
          <a:solidFill>
            <a:srgbClr val="405472"/>
          </a:solidFill>
          <a:ln w="0">
            <a:noFill/>
          </a:ln>
        </p:spPr>
        <p:style>
          <a:lnRef idx="0"/>
          <a:fillRef idx="0"/>
          <a:effectRef idx="0"/>
          <a:fontRef idx="minor"/>
        </p:style>
        <p:txBody>
          <a:bodyPr lIns="90000" rIns="90000" tIns="-28800" bIns="-28800" anchor="t">
            <a:noAutofit/>
          </a:bodyPr>
          <a:p>
            <a:endParaRPr b="0" lang="pt-BR" sz="1800" spc="-1" strike="noStrike">
              <a:solidFill>
                <a:srgbClr val="ffffff"/>
              </a:solidFill>
              <a:latin typeface="Arial"/>
            </a:endParaRPr>
          </a:p>
        </p:txBody>
      </p:sp>
      <p:sp>
        <p:nvSpPr>
          <p:cNvPr id="160" name="Shape 8"/>
          <p:cNvSpPr/>
          <p:nvPr/>
        </p:nvSpPr>
        <p:spPr>
          <a:xfrm>
            <a:off x="730800" y="3918240"/>
            <a:ext cx="424080" cy="424080"/>
          </a:xfrm>
          <a:prstGeom prst="roundRect">
            <a:avLst>
              <a:gd name="adj" fmla="val 18670"/>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61" name="Text 9"/>
          <p:cNvSpPr/>
          <p:nvPr/>
        </p:nvSpPr>
        <p:spPr>
          <a:xfrm>
            <a:off x="853920" y="3988800"/>
            <a:ext cx="177840" cy="282600"/>
          </a:xfrm>
          <a:prstGeom prst="rect">
            <a:avLst/>
          </a:prstGeom>
          <a:noFill/>
          <a:ln w="0">
            <a:noFill/>
          </a:ln>
        </p:spPr>
        <p:style>
          <a:lnRef idx="0"/>
          <a:fillRef idx="0"/>
          <a:effectRef idx="0"/>
          <a:fontRef idx="minor"/>
        </p:style>
        <p:txBody>
          <a:bodyPr wrap="none" lIns="0" rIns="0" tIns="0" bIns="0" anchor="t">
            <a:noAutofit/>
          </a:bodyPr>
          <a:p>
            <a:pPr algn="ctr" defTabSz="914400">
              <a:lnSpc>
                <a:spcPts val="2200"/>
              </a:lnSpc>
              <a:tabLst>
                <a:tab algn="l" pos="0"/>
              </a:tabLst>
            </a:pPr>
            <a:r>
              <a:rPr b="1" lang="en-US" sz="2200" spc="-1" strike="noStrike">
                <a:solidFill>
                  <a:srgbClr val="e5e0df"/>
                </a:solidFill>
                <a:latin typeface="Inter"/>
                <a:ea typeface="Inter"/>
              </a:rPr>
              <a:t>2</a:t>
            </a:r>
            <a:endParaRPr b="0" lang="pt-BR" sz="2200" spc="-1" strike="noStrike">
              <a:solidFill>
                <a:srgbClr val="000000"/>
              </a:solidFill>
              <a:latin typeface="Arial"/>
            </a:endParaRPr>
          </a:p>
        </p:txBody>
      </p:sp>
      <p:sp>
        <p:nvSpPr>
          <p:cNvPr id="162" name="Text 10"/>
          <p:cNvSpPr/>
          <p:nvPr/>
        </p:nvSpPr>
        <p:spPr>
          <a:xfrm>
            <a:off x="1980360" y="3894480"/>
            <a:ext cx="6505200" cy="294480"/>
          </a:xfrm>
          <a:prstGeom prst="rect">
            <a:avLst/>
          </a:prstGeom>
          <a:noFill/>
          <a:ln w="0">
            <a:noFill/>
          </a:ln>
        </p:spPr>
        <p:style>
          <a:lnRef idx="0"/>
          <a:fillRef idx="0"/>
          <a:effectRef idx="0"/>
          <a:fontRef idx="minor"/>
        </p:style>
        <p:txBody>
          <a:bodyPr wrap="none" lIns="0" rIns="0" tIns="0" bIns="0" anchor="t">
            <a:noAutofit/>
          </a:bodyPr>
          <a:p>
            <a:pPr defTabSz="914400">
              <a:lnSpc>
                <a:spcPts val="2299"/>
              </a:lnSpc>
              <a:tabLst>
                <a:tab algn="l" pos="0"/>
              </a:tabLst>
            </a:pPr>
            <a:r>
              <a:rPr b="1" lang="en-US" sz="1850" spc="-1" strike="noStrike">
                <a:solidFill>
                  <a:srgbClr val="e5e0df"/>
                </a:solidFill>
                <a:latin typeface="Inter"/>
                <a:ea typeface="Inter"/>
              </a:rPr>
              <a:t>Século XX: O Movimento Negro e a Busca por Identidade</a:t>
            </a:r>
            <a:endParaRPr b="0" lang="pt-BR" sz="1850" spc="-1" strike="noStrike">
              <a:solidFill>
                <a:srgbClr val="000000"/>
              </a:solidFill>
              <a:latin typeface="Arial"/>
            </a:endParaRPr>
          </a:p>
        </p:txBody>
      </p:sp>
      <p:sp>
        <p:nvSpPr>
          <p:cNvPr id="163" name="Text 11"/>
          <p:cNvSpPr/>
          <p:nvPr/>
        </p:nvSpPr>
        <p:spPr>
          <a:xfrm>
            <a:off x="1980360" y="4302360"/>
            <a:ext cx="11989440" cy="1206360"/>
          </a:xfrm>
          <a:prstGeom prst="rect">
            <a:avLst/>
          </a:prstGeom>
          <a:noFill/>
          <a:ln w="0">
            <a:noFill/>
          </a:ln>
        </p:spPr>
        <p:style>
          <a:lnRef idx="0"/>
          <a:fillRef idx="0"/>
          <a:effectRef idx="0"/>
          <a:fontRef idx="minor"/>
        </p:style>
        <p:txBody>
          <a:bodyPr lIns="0" rIns="0" tIns="0" bIns="0" anchor="t">
            <a:noAutofit/>
          </a:bodyPr>
          <a:p>
            <a:pPr defTabSz="914400">
              <a:lnSpc>
                <a:spcPts val="2350"/>
              </a:lnSpc>
              <a:tabLst>
                <a:tab algn="l" pos="0"/>
              </a:tabLst>
            </a:pPr>
            <a:r>
              <a:rPr b="0" lang="en-US" sz="1450" spc="-1" strike="noStrike">
                <a:solidFill>
                  <a:srgbClr val="e5e0df"/>
                </a:solidFill>
                <a:latin typeface="Inter"/>
                <a:ea typeface="Inter"/>
              </a:rPr>
              <a:t>No século XX, com o fim da escravidão, a literatura negra brasileira passou a abordar temas relacionados à identidade e à busca por reconhecimento social. A literatura negra, nesse período, se fortaleceu através de movimentos como o "Teatro Experimental Negro", e de escritores como Jorge Amado e Carolina Maria de Jesus, que exploraram a cultura e a realidade das comunidades negras, abordando temas como a pobreza, o racismo e a luta por direitos.</a:t>
            </a:r>
            <a:endParaRPr b="0" lang="pt-BR" sz="1450" spc="-1" strike="noStrike">
              <a:solidFill>
                <a:srgbClr val="000000"/>
              </a:solidFill>
              <a:latin typeface="Arial"/>
            </a:endParaRPr>
          </a:p>
        </p:txBody>
      </p:sp>
      <p:sp>
        <p:nvSpPr>
          <p:cNvPr id="164" name="Shape 12"/>
          <p:cNvSpPr/>
          <p:nvPr/>
        </p:nvSpPr>
        <p:spPr>
          <a:xfrm>
            <a:off x="1132560" y="6299280"/>
            <a:ext cx="659880" cy="22680"/>
          </a:xfrm>
          <a:prstGeom prst="roundRect">
            <a:avLst>
              <a:gd name="adj" fmla="val 346566"/>
            </a:avLst>
          </a:prstGeom>
          <a:solidFill>
            <a:srgbClr val="405472"/>
          </a:solidFill>
          <a:ln w="0">
            <a:noFill/>
          </a:ln>
        </p:spPr>
        <p:style>
          <a:lnRef idx="0"/>
          <a:fillRef idx="0"/>
          <a:effectRef idx="0"/>
          <a:fontRef idx="minor"/>
        </p:style>
        <p:txBody>
          <a:bodyPr lIns="90000" rIns="90000" tIns="-28800" bIns="-28800" anchor="t">
            <a:noAutofit/>
          </a:bodyPr>
          <a:p>
            <a:endParaRPr b="0" lang="pt-BR" sz="1800" spc="-1" strike="noStrike">
              <a:solidFill>
                <a:srgbClr val="ffffff"/>
              </a:solidFill>
              <a:latin typeface="Arial"/>
            </a:endParaRPr>
          </a:p>
        </p:txBody>
      </p:sp>
      <p:sp>
        <p:nvSpPr>
          <p:cNvPr id="165" name="Shape 13"/>
          <p:cNvSpPr/>
          <p:nvPr/>
        </p:nvSpPr>
        <p:spPr>
          <a:xfrm>
            <a:off x="730800" y="6098400"/>
            <a:ext cx="424080" cy="424080"/>
          </a:xfrm>
          <a:prstGeom prst="roundRect">
            <a:avLst>
              <a:gd name="adj" fmla="val 18670"/>
            </a:avLst>
          </a:prstGeom>
          <a:solidFill>
            <a:srgbClr val="273b59"/>
          </a:solidFill>
          <a:ln w="7620">
            <a:solidFill>
              <a:srgbClr val="405472"/>
            </a:solidFill>
            <a:round/>
          </a:ln>
        </p:spPr>
        <p:style>
          <a:lnRef idx="0"/>
          <a:fillRef idx="0"/>
          <a:effectRef idx="0"/>
          <a:fontRef idx="minor"/>
        </p:style>
        <p:txBody>
          <a:bodyPr lIns="90000" rIns="90000" tIns="45000" bIns="45000" anchor="t">
            <a:noAutofit/>
          </a:bodyPr>
          <a:p>
            <a:endParaRPr b="0" lang="pt-BR" sz="1800" spc="-1" strike="noStrike">
              <a:solidFill>
                <a:srgbClr val="ffffff"/>
              </a:solidFill>
              <a:latin typeface="Arial"/>
            </a:endParaRPr>
          </a:p>
        </p:txBody>
      </p:sp>
      <p:sp>
        <p:nvSpPr>
          <p:cNvPr id="166" name="Text 14"/>
          <p:cNvSpPr/>
          <p:nvPr/>
        </p:nvSpPr>
        <p:spPr>
          <a:xfrm>
            <a:off x="851760" y="6169320"/>
            <a:ext cx="182160" cy="282600"/>
          </a:xfrm>
          <a:prstGeom prst="rect">
            <a:avLst/>
          </a:prstGeom>
          <a:noFill/>
          <a:ln w="0">
            <a:noFill/>
          </a:ln>
        </p:spPr>
        <p:style>
          <a:lnRef idx="0"/>
          <a:fillRef idx="0"/>
          <a:effectRef idx="0"/>
          <a:fontRef idx="minor"/>
        </p:style>
        <p:txBody>
          <a:bodyPr wrap="none" lIns="0" rIns="0" tIns="0" bIns="0" anchor="t">
            <a:noAutofit/>
          </a:bodyPr>
          <a:p>
            <a:pPr algn="ctr" defTabSz="914400">
              <a:lnSpc>
                <a:spcPts val="2200"/>
              </a:lnSpc>
              <a:tabLst>
                <a:tab algn="l" pos="0"/>
              </a:tabLst>
            </a:pPr>
            <a:r>
              <a:rPr b="1" lang="en-US" sz="2200" spc="-1" strike="noStrike">
                <a:solidFill>
                  <a:srgbClr val="e5e0df"/>
                </a:solidFill>
                <a:latin typeface="Inter"/>
                <a:ea typeface="Inter"/>
              </a:rPr>
              <a:t>3</a:t>
            </a:r>
            <a:endParaRPr b="0" lang="pt-BR" sz="2200" spc="-1" strike="noStrike">
              <a:solidFill>
                <a:srgbClr val="000000"/>
              </a:solidFill>
              <a:latin typeface="Arial"/>
            </a:endParaRPr>
          </a:p>
        </p:txBody>
      </p:sp>
      <p:sp>
        <p:nvSpPr>
          <p:cNvPr id="167" name="Text 15"/>
          <p:cNvSpPr/>
          <p:nvPr/>
        </p:nvSpPr>
        <p:spPr>
          <a:xfrm>
            <a:off x="1980360" y="6075000"/>
            <a:ext cx="4955400" cy="294480"/>
          </a:xfrm>
          <a:prstGeom prst="rect">
            <a:avLst/>
          </a:prstGeom>
          <a:noFill/>
          <a:ln w="0">
            <a:noFill/>
          </a:ln>
        </p:spPr>
        <p:style>
          <a:lnRef idx="0"/>
          <a:fillRef idx="0"/>
          <a:effectRef idx="0"/>
          <a:fontRef idx="minor"/>
        </p:style>
        <p:txBody>
          <a:bodyPr wrap="none" lIns="0" rIns="0" tIns="0" bIns="0" anchor="t">
            <a:noAutofit/>
          </a:bodyPr>
          <a:p>
            <a:pPr defTabSz="914400">
              <a:lnSpc>
                <a:spcPts val="2299"/>
              </a:lnSpc>
              <a:tabLst>
                <a:tab algn="l" pos="0"/>
              </a:tabLst>
            </a:pPr>
            <a:r>
              <a:rPr b="1" lang="en-US" sz="1850" spc="-1" strike="noStrike">
                <a:solidFill>
                  <a:srgbClr val="e5e0df"/>
                </a:solidFill>
                <a:latin typeface="Inter"/>
                <a:ea typeface="Inter"/>
              </a:rPr>
              <a:t>Século XXI: Diversidade e Conscientização</a:t>
            </a:r>
            <a:endParaRPr b="0" lang="pt-BR" sz="1850" spc="-1" strike="noStrike">
              <a:solidFill>
                <a:srgbClr val="000000"/>
              </a:solidFill>
              <a:latin typeface="Arial"/>
            </a:endParaRPr>
          </a:p>
        </p:txBody>
      </p:sp>
      <p:sp>
        <p:nvSpPr>
          <p:cNvPr id="168" name="Text 16"/>
          <p:cNvSpPr/>
          <p:nvPr/>
        </p:nvSpPr>
        <p:spPr>
          <a:xfrm>
            <a:off x="1980360" y="6482880"/>
            <a:ext cx="11989440" cy="904680"/>
          </a:xfrm>
          <a:prstGeom prst="rect">
            <a:avLst/>
          </a:prstGeom>
          <a:noFill/>
          <a:ln w="0">
            <a:noFill/>
          </a:ln>
        </p:spPr>
        <p:style>
          <a:lnRef idx="0"/>
          <a:fillRef idx="0"/>
          <a:effectRef idx="0"/>
          <a:fontRef idx="minor"/>
        </p:style>
        <p:txBody>
          <a:bodyPr lIns="0" rIns="0" tIns="0" bIns="0" anchor="t">
            <a:noAutofit/>
          </a:bodyPr>
          <a:p>
            <a:pPr defTabSz="914400">
              <a:lnSpc>
                <a:spcPts val="2350"/>
              </a:lnSpc>
              <a:tabLst>
                <a:tab algn="l" pos="0"/>
              </a:tabLst>
            </a:pPr>
            <a:r>
              <a:rPr b="0" lang="en-US" sz="1450" spc="-1" strike="noStrike">
                <a:solidFill>
                  <a:srgbClr val="e5e0df"/>
                </a:solidFill>
                <a:latin typeface="Inter"/>
                <a:ea typeface="Inter"/>
              </a:rPr>
              <a:t>No século XXI, a literatura negra brasileira se caracteriza por uma grande diversidade de estilos e temas. Escritores como Conceição Evaristo, Djamila Ribeiro e Eliane Brum, abordam temas como racismo, gênero, sexualidade e a luta por justiça social, contribuindo para a ampliação do debate sobre a situação da comunidade negra no Brasil.</a:t>
            </a:r>
            <a:endParaRPr b="0" lang="pt-BR" sz="1450" spc="-1" strike="noStrike">
              <a:solidFill>
                <a:srgbClr val="000000"/>
              </a:solidFill>
              <a:latin typeface="Arial"/>
            </a:endParaRPr>
          </a:p>
        </p:txBody>
      </p:sp>
      <p:pic>
        <p:nvPicPr>
          <p:cNvPr id="169" name="Imagem 18" descr=""/>
          <p:cNvPicPr/>
          <p:nvPr/>
        </p:nvPicPr>
        <p:blipFill>
          <a:blip r:embed="rId1"/>
          <a:stretch/>
        </p:blipFill>
        <p:spPr>
          <a:xfrm>
            <a:off x="12630240" y="7819920"/>
            <a:ext cx="1999800" cy="409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44</TotalTime>
  <Application>LibreOffice/24.2.0.3$Windows_X86_64 LibreOffice_project/da48488a73ddd66ea24cf16bbc4f7b9c08e9bea1</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2024-09-05T14:35:20Z</dcterms:created>
  <dc:creator>PptxGenJS</dc:creator>
  <dc:description/>
  <dc:language>pt-BR</dc:language>
  <cp:lastModifiedBy/>
  <dcterms:modified xsi:type="dcterms:W3CDTF">2024-09-11T16:49:51Z</dcterms:modified>
  <cp:revision>11</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Personalizar</vt:lpwstr>
  </property>
  <property fmtid="{D5CDD505-2E9C-101B-9397-08002B2CF9AE}" pid="4" name="Slides">
    <vt:i4>14</vt:i4>
  </property>
</Properties>
</file>